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34" r:id="rId4"/>
  </p:sldMasterIdLst>
  <p:notesMasterIdLst>
    <p:notesMasterId r:id="rId25"/>
  </p:notesMasterIdLst>
  <p:handoutMasterIdLst>
    <p:handoutMasterId r:id="rId26"/>
  </p:handoutMasterIdLst>
  <p:sldIdLst>
    <p:sldId id="337" r:id="rId5"/>
    <p:sldId id="356" r:id="rId6"/>
    <p:sldId id="357" r:id="rId7"/>
    <p:sldId id="359" r:id="rId8"/>
    <p:sldId id="360" r:id="rId9"/>
    <p:sldId id="374" r:id="rId10"/>
    <p:sldId id="376" r:id="rId11"/>
    <p:sldId id="352" r:id="rId12"/>
    <p:sldId id="361" r:id="rId13"/>
    <p:sldId id="362" r:id="rId14"/>
    <p:sldId id="363" r:id="rId15"/>
    <p:sldId id="364" r:id="rId16"/>
    <p:sldId id="365" r:id="rId17"/>
    <p:sldId id="367" r:id="rId18"/>
    <p:sldId id="368" r:id="rId19"/>
    <p:sldId id="366" r:id="rId20"/>
    <p:sldId id="369" r:id="rId21"/>
    <p:sldId id="355" r:id="rId22"/>
    <p:sldId id="375" r:id="rId23"/>
    <p:sldId id="371"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quadaptor" panose="04010400000000000000" pitchFamily="82" charset="0"/>
      <p:regular r:id="rId35"/>
    </p:embeddedFont>
    <p:embeddedFont>
      <p:font typeface="quadaptor" panose="04010400000000000000" pitchFamily="82" charset="0"/>
      <p:regular r:id="rId35"/>
    </p:embeddedFont>
    <p:embeddedFont>
      <p:font typeface="Roboto" panose="02000000000000000000" pitchFamily="2"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DgPHlqhs7hhPmSrh/njxQ==" hashData="nUkzpnNeq0BeGkLrHM8LDwe2Ywdo+RISS+bw22/xe+VjNVN/StsdL7nc3rpMeryMdFURFGzVZ728aHI7vqH+l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72C"/>
    <a:srgbClr val="000000"/>
    <a:srgbClr val="0F284A"/>
    <a:srgbClr val="0C122C"/>
    <a:srgbClr val="215A89"/>
    <a:srgbClr val="064867"/>
    <a:srgbClr val="0F2649"/>
    <a:srgbClr val="0FABC4"/>
    <a:srgbClr val="E24988"/>
    <a:srgbClr val="F9C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0" autoAdjust="0"/>
    <p:restoredTop sz="94749"/>
  </p:normalViewPr>
  <p:slideViewPr>
    <p:cSldViewPr snapToGrid="0">
      <p:cViewPr varScale="1">
        <p:scale>
          <a:sx n="100" d="100"/>
          <a:sy n="100" d="100"/>
        </p:scale>
        <p:origin x="90" y="180"/>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7/6/2022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a:p>
        </p:txBody>
      </p:sp>
    </p:spTree>
    <p:extLst>
      <p:ext uri="{BB962C8B-B14F-4D97-AF65-F5344CB8AC3E}">
        <p14:creationId xmlns:p14="http://schemas.microsoft.com/office/powerpoint/2010/main" val="2040430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9EE4C12-130D-37BC-58C0-0DC5D75C1D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3461" t="5564" r="13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E6B6F58-9BC9-8842-048A-70C0DC922239}"/>
              </a:ext>
            </a:extLst>
          </p:cNvPr>
          <p:cNvSpPr/>
          <p:nvPr userDrawn="1"/>
        </p:nvSpPr>
        <p:spPr>
          <a:xfrm>
            <a:off x="0" y="0"/>
            <a:ext cx="12192000" cy="6873158"/>
          </a:xfrm>
          <a:prstGeom prst="rect">
            <a:avLst/>
          </a:prstGeom>
          <a:gradFill flip="none" rotWithShape="1">
            <a:gsLst>
              <a:gs pos="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0">
            <a:extLst>
              <a:ext uri="{FF2B5EF4-FFF2-40B4-BE49-F238E27FC236}">
                <a16:creationId xmlns:a16="http://schemas.microsoft.com/office/drawing/2014/main" id="{9B6DF983-0F42-491B-A6DC-CA7D03B8F9D5}"/>
              </a:ext>
            </a:extLst>
          </p:cNvPr>
          <p:cNvSpPr>
            <a:spLocks noGrp="1"/>
          </p:cNvSpPr>
          <p:nvPr>
            <p:ph type="body" sz="quarter" idx="12" hasCustomPrompt="1"/>
          </p:nvPr>
        </p:nvSpPr>
        <p:spPr>
          <a:xfrm>
            <a:off x="457200" y="2665708"/>
            <a:ext cx="7340600" cy="1645545"/>
          </a:xfrm>
          <a:prstGeom prst="rect">
            <a:avLst/>
          </a:prstGeom>
        </p:spPr>
        <p:txBody>
          <a:bodyPr anchor="b">
            <a:noAutofit/>
          </a:bodyPr>
          <a:lstStyle>
            <a:lvl1pPr marL="0" indent="0" algn="l">
              <a:lnSpc>
                <a:spcPct val="100000"/>
              </a:lnSpc>
              <a:spcBef>
                <a:spcPts val="0"/>
              </a:spcBef>
              <a:buNone/>
              <a:defRPr sz="3600" b="1" cap="all" baseline="0">
                <a:solidFill>
                  <a:schemeClr val="accent1"/>
                </a:solidFill>
              </a:defRPr>
            </a:lvl1pPr>
            <a:lvl2pPr marL="0" indent="0" algn="ctr">
              <a:lnSpc>
                <a:spcPct val="100000"/>
              </a:lnSpc>
              <a:spcBef>
                <a:spcPts val="0"/>
              </a:spcBef>
              <a:buNone/>
              <a:defRPr>
                <a:solidFill>
                  <a:schemeClr val="bg1"/>
                </a:solidFill>
              </a:defRPr>
            </a:lvl2pPr>
          </a:lstStyle>
          <a:p>
            <a:pPr lvl="0"/>
            <a:r>
              <a:rPr lang="en-US" dirty="0"/>
              <a:t>Cover slide</a:t>
            </a:r>
          </a:p>
        </p:txBody>
      </p:sp>
      <p:sp>
        <p:nvSpPr>
          <p:cNvPr id="9" name="Text Placeholder 20">
            <a:extLst>
              <a:ext uri="{FF2B5EF4-FFF2-40B4-BE49-F238E27FC236}">
                <a16:creationId xmlns:a16="http://schemas.microsoft.com/office/drawing/2014/main" id="{8CD89D3B-667B-44F5-72E8-55DFF7CEC2FD}"/>
              </a:ext>
            </a:extLst>
          </p:cNvPr>
          <p:cNvSpPr>
            <a:spLocks noGrp="1"/>
          </p:cNvSpPr>
          <p:nvPr>
            <p:ph type="body" sz="quarter" idx="13" hasCustomPrompt="1"/>
          </p:nvPr>
        </p:nvSpPr>
        <p:spPr>
          <a:xfrm>
            <a:off x="457200" y="4465151"/>
            <a:ext cx="7340600" cy="369332"/>
          </a:xfrm>
          <a:prstGeom prst="rect">
            <a:avLst/>
          </a:prstGeom>
        </p:spPr>
        <p:txBody>
          <a:bodyPr anchor="t">
            <a:noAutofit/>
          </a:bodyPr>
          <a:lstStyle>
            <a:lvl1pPr marL="0" indent="0" algn="l">
              <a:lnSpc>
                <a:spcPct val="100000"/>
              </a:lnSpc>
              <a:spcBef>
                <a:spcPts val="0"/>
              </a:spcBef>
              <a:buNone/>
              <a:defRPr sz="2400" b="0" cap="none" baseline="0">
                <a:solidFill>
                  <a:schemeClr val="bg2"/>
                </a:solidFill>
              </a:defRPr>
            </a:lvl1pPr>
            <a:lvl2pPr marL="0" indent="0" algn="ctr">
              <a:lnSpc>
                <a:spcPct val="100000"/>
              </a:lnSpc>
              <a:spcBef>
                <a:spcPts val="0"/>
              </a:spcBef>
              <a:buNone/>
              <a:defRPr>
                <a:solidFill>
                  <a:schemeClr val="bg1"/>
                </a:solidFill>
              </a:defRPr>
            </a:lvl2pPr>
          </a:lstStyle>
          <a:p>
            <a:pPr lvl="0"/>
            <a:r>
              <a:rPr lang="en-US" dirty="0"/>
              <a:t>Subtitle</a:t>
            </a:r>
          </a:p>
        </p:txBody>
      </p:sp>
      <p:pic>
        <p:nvPicPr>
          <p:cNvPr id="10" name="Graphic 9">
            <a:extLst>
              <a:ext uri="{FF2B5EF4-FFF2-40B4-BE49-F238E27FC236}">
                <a16:creationId xmlns:a16="http://schemas.microsoft.com/office/drawing/2014/main" id="{4BBF3E6E-9A06-76E8-E8BC-52E8369C69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2697" y="1219199"/>
            <a:ext cx="6676844" cy="697581"/>
          </a:xfrm>
          <a:prstGeom prst="rect">
            <a:avLst/>
          </a:prstGeom>
        </p:spPr>
      </p:pic>
    </p:spTree>
    <p:extLst>
      <p:ext uri="{BB962C8B-B14F-4D97-AF65-F5344CB8AC3E}">
        <p14:creationId xmlns:p14="http://schemas.microsoft.com/office/powerpoint/2010/main" val="14396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 userDrawn="1">
          <p15:clr>
            <a:srgbClr val="FBAE40"/>
          </p15:clr>
        </p15:guide>
        <p15:guide id="2"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Subtitle +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345248"/>
            <a:ext cx="11582400" cy="42976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A494201-E248-A0E4-D3AF-33888EBC2306}"/>
              </a:ext>
            </a:extLst>
          </p:cNvPr>
          <p:cNvSpPr>
            <a:spLocks noGrp="1"/>
          </p:cNvSpPr>
          <p:nvPr>
            <p:ph type="title"/>
          </p:nvPr>
        </p:nvSpPr>
        <p:spPr>
          <a:xfrm>
            <a:off x="304798" y="478972"/>
            <a:ext cx="11582398" cy="374468"/>
          </a:xfrm>
        </p:spPr>
        <p:txBody>
          <a:bodyPr/>
          <a:lstStyle/>
          <a:p>
            <a:r>
              <a:rPr lang="en-US" dirty="0"/>
              <a:t>Click to edit Master title style</a:t>
            </a:r>
          </a:p>
        </p:txBody>
      </p:sp>
      <p:sp>
        <p:nvSpPr>
          <p:cNvPr id="7" name="Text Placeholder 3">
            <a:extLst>
              <a:ext uri="{FF2B5EF4-FFF2-40B4-BE49-F238E27FC236}">
                <a16:creationId xmlns:a16="http://schemas.microsoft.com/office/drawing/2014/main" id="{07E57B94-597F-2BD5-D376-82340AB269CF}"/>
              </a:ext>
            </a:extLst>
          </p:cNvPr>
          <p:cNvSpPr>
            <a:spLocks noGrp="1"/>
          </p:cNvSpPr>
          <p:nvPr>
            <p:ph type="body" sz="quarter" idx="11" hasCustomPrompt="1"/>
          </p:nvPr>
        </p:nvSpPr>
        <p:spPr>
          <a:xfrm>
            <a:off x="304795" y="902608"/>
            <a:ext cx="11582401" cy="316592"/>
          </a:xfrm>
        </p:spPr>
        <p:txBody>
          <a:bodyPr>
            <a:normAutofit/>
          </a:bodyPr>
          <a:lstStyle>
            <a:lvl1pPr marL="0" indent="0">
              <a:lnSpc>
                <a:spcPct val="90000"/>
              </a:lnSpc>
              <a:spcBef>
                <a:spcPts val="0"/>
              </a:spcBef>
              <a:buNone/>
              <a:defRPr sz="1800">
                <a:solidFill>
                  <a:schemeClr val="bg2"/>
                </a:solidFill>
              </a:defRPr>
            </a:lvl1pPr>
          </a:lstStyle>
          <a:p>
            <a:pPr lvl="0"/>
            <a:r>
              <a:rPr lang="en-US" dirty="0"/>
              <a:t>Subtitle</a:t>
            </a:r>
          </a:p>
        </p:txBody>
      </p:sp>
    </p:spTree>
    <p:extLst>
      <p:ext uri="{BB962C8B-B14F-4D97-AF65-F5344CB8AC3E}">
        <p14:creationId xmlns:p14="http://schemas.microsoft.com/office/powerpoint/2010/main" val="288256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Titl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76F4C-DD30-2EE8-9B59-5163464F0EFD}"/>
              </a:ext>
            </a:extLst>
          </p:cNvPr>
          <p:cNvSpPr/>
          <p:nvPr userDrawn="1"/>
        </p:nvSpPr>
        <p:spPr>
          <a:xfrm>
            <a:off x="0" y="6781800"/>
            <a:ext cx="121920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chemeClr val="bg2"/>
                </a:solidFill>
              </a:defRPr>
            </a:lvl1pPr>
          </a:lstStyle>
          <a:p>
            <a:r>
              <a:rPr lang="en-US"/>
              <a:t>Footer</a:t>
            </a:r>
          </a:p>
        </p:txBody>
      </p:sp>
      <p:sp>
        <p:nvSpPr>
          <p:cNvPr id="6" name="Title 5">
            <a:extLst>
              <a:ext uri="{FF2B5EF4-FFF2-40B4-BE49-F238E27FC236}">
                <a16:creationId xmlns:a16="http://schemas.microsoft.com/office/drawing/2014/main" id="{C8356CE5-42A2-A43B-2B1D-AEBA601939C0}"/>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0FE561E7-D46F-DE0D-D2E1-DF6ECB043975}"/>
              </a:ext>
            </a:extLst>
          </p:cNvPr>
          <p:cNvSpPr>
            <a:spLocks noGrp="1"/>
          </p:cNvSpPr>
          <p:nvPr>
            <p:ph sz="quarter" idx="11"/>
          </p:nvPr>
        </p:nvSpPr>
        <p:spPr>
          <a:xfrm>
            <a:off x="304800" y="1219201"/>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032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Background (Option 2)">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D7F1E889-200E-F6AD-A996-044FB2F4BF4E}"/>
              </a:ext>
            </a:extLst>
          </p:cNvPr>
          <p:cNvPicPr>
            <a:picLocks noChangeAspect="1"/>
          </p:cNvPicPr>
          <p:nvPr userDrawn="1"/>
        </p:nvPicPr>
        <p:blipFill>
          <a:blip r:embed="rId2"/>
          <a:srcRect l="15" r="15"/>
          <a:stretch/>
        </p:blipFill>
        <p:spPr>
          <a:xfrm>
            <a:off x="0" y="0"/>
            <a:ext cx="12192000" cy="4763940"/>
          </a:xfrm>
          <a:prstGeom prst="rect">
            <a:avLst/>
          </a:prstGeom>
        </p:spPr>
      </p:pic>
      <p:sp>
        <p:nvSpPr>
          <p:cNvPr id="3" name="Rectangle 2">
            <a:extLst>
              <a:ext uri="{FF2B5EF4-FFF2-40B4-BE49-F238E27FC236}">
                <a16:creationId xmlns:a16="http://schemas.microsoft.com/office/drawing/2014/main" id="{6F476F4C-DD30-2EE8-9B59-5163464F0EFD}"/>
              </a:ext>
            </a:extLst>
          </p:cNvPr>
          <p:cNvSpPr/>
          <p:nvPr userDrawn="1"/>
        </p:nvSpPr>
        <p:spPr>
          <a:xfrm>
            <a:off x="0" y="6781800"/>
            <a:ext cx="121920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chemeClr val="tx2"/>
                </a:solidFill>
              </a:defRPr>
            </a:lvl1pPr>
          </a:lstStyle>
          <a:p>
            <a:r>
              <a:rPr lang="en-US"/>
              <a:t>Footer</a:t>
            </a:r>
          </a:p>
        </p:txBody>
      </p:sp>
      <p:sp>
        <p:nvSpPr>
          <p:cNvPr id="6" name="Title 5">
            <a:extLst>
              <a:ext uri="{FF2B5EF4-FFF2-40B4-BE49-F238E27FC236}">
                <a16:creationId xmlns:a16="http://schemas.microsoft.com/office/drawing/2014/main" id="{C8356CE5-42A2-A43B-2B1D-AEBA601939C0}"/>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8" name="Content Placeholder 3">
            <a:extLst>
              <a:ext uri="{FF2B5EF4-FFF2-40B4-BE49-F238E27FC236}">
                <a16:creationId xmlns:a16="http://schemas.microsoft.com/office/drawing/2014/main" id="{412AA6A9-F26B-12B6-E52C-941A4F11A01B}"/>
              </a:ext>
            </a:extLst>
          </p:cNvPr>
          <p:cNvSpPr>
            <a:spLocks noGrp="1"/>
          </p:cNvSpPr>
          <p:nvPr>
            <p:ph sz="quarter" idx="11"/>
          </p:nvPr>
        </p:nvSpPr>
        <p:spPr>
          <a:xfrm>
            <a:off x="304800" y="1219201"/>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72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Pr>
        <a:solidFill>
          <a:schemeClr val="bg1"/>
        </a:soli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FA6C19A3-5719-590B-AAEC-0E33ACA1C76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19930FC-6266-70C1-FAA6-02EB7B905AAA}"/>
              </a:ext>
            </a:extLst>
          </p:cNvPr>
          <p:cNvSpPr/>
          <p:nvPr userDrawn="1"/>
        </p:nvSpPr>
        <p:spPr>
          <a:xfrm>
            <a:off x="0" y="0"/>
            <a:ext cx="12192000" cy="6858000"/>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F9BA512-7746-6A94-3FC2-E832682B961A}"/>
              </a:ext>
            </a:extLst>
          </p:cNvPr>
          <p:cNvSpPr/>
          <p:nvPr/>
        </p:nvSpPr>
        <p:spPr>
          <a:xfrm>
            <a:off x="-1832" y="2187956"/>
            <a:ext cx="12193832" cy="4670044"/>
          </a:xfrm>
          <a:custGeom>
            <a:avLst/>
            <a:gdLst>
              <a:gd name="connsiteX0" fmla="*/ 11778640 w 12193832"/>
              <a:gd name="connsiteY0" fmla="*/ 42 h 4670044"/>
              <a:gd name="connsiteX1" fmla="*/ 12193832 w 12193832"/>
              <a:gd name="connsiteY1" fmla="*/ 31001 h 4670044"/>
              <a:gd name="connsiteX2" fmla="*/ 12193832 w 12193832"/>
              <a:gd name="connsiteY2" fmla="*/ 340967 h 4670044"/>
              <a:gd name="connsiteX3" fmla="*/ 12193832 w 12193832"/>
              <a:gd name="connsiteY3" fmla="*/ 4360078 h 4670044"/>
              <a:gd name="connsiteX4" fmla="*/ 12193832 w 12193832"/>
              <a:gd name="connsiteY4" fmla="*/ 4670044 h 4670044"/>
              <a:gd name="connsiteX5" fmla="*/ 0 w 12193832"/>
              <a:gd name="connsiteY5" fmla="*/ 4670044 h 4670044"/>
              <a:gd name="connsiteX6" fmla="*/ 0 w 12193832"/>
              <a:gd name="connsiteY6" fmla="*/ 4360078 h 4670044"/>
              <a:gd name="connsiteX7" fmla="*/ 0 w 12193832"/>
              <a:gd name="connsiteY7" fmla="*/ 2098495 h 4670044"/>
              <a:gd name="connsiteX8" fmla="*/ 0 w 12193832"/>
              <a:gd name="connsiteY8" fmla="*/ 1788529 h 4670044"/>
              <a:gd name="connsiteX9" fmla="*/ 5833781 w 12193832"/>
              <a:gd name="connsiteY9" fmla="*/ 1437012 h 4670044"/>
              <a:gd name="connsiteX10" fmla="*/ 11778640 w 12193832"/>
              <a:gd name="connsiteY10" fmla="*/ 42 h 46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832" h="4670044">
                <a:moveTo>
                  <a:pt x="11778640" y="42"/>
                </a:moveTo>
                <a:cubicBezTo>
                  <a:pt x="11913186" y="-726"/>
                  <a:pt x="12051353" y="9031"/>
                  <a:pt x="12193832" y="31001"/>
                </a:cubicBezTo>
                <a:lnTo>
                  <a:pt x="12193832" y="340967"/>
                </a:lnTo>
                <a:lnTo>
                  <a:pt x="12193832" y="4360078"/>
                </a:lnTo>
                <a:lnTo>
                  <a:pt x="12193832" y="4670044"/>
                </a:lnTo>
                <a:lnTo>
                  <a:pt x="0" y="4670044"/>
                </a:lnTo>
                <a:lnTo>
                  <a:pt x="0" y="4360078"/>
                </a:lnTo>
                <a:lnTo>
                  <a:pt x="0" y="2098495"/>
                </a:lnTo>
                <a:lnTo>
                  <a:pt x="0" y="1788529"/>
                </a:lnTo>
                <a:cubicBezTo>
                  <a:pt x="0" y="1788529"/>
                  <a:pt x="2929212" y="419514"/>
                  <a:pt x="5833781" y="1437012"/>
                </a:cubicBezTo>
                <a:cubicBezTo>
                  <a:pt x="8556813" y="2390916"/>
                  <a:pt x="9760439" y="11548"/>
                  <a:pt x="11778640" y="42"/>
                </a:cubicBezTo>
                <a:close/>
              </a:path>
            </a:pathLst>
          </a:custGeom>
          <a:gradFill flip="none" rotWithShape="1">
            <a:gsLst>
              <a:gs pos="600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39" name="Text Placeholder 20">
            <a:extLst>
              <a:ext uri="{FF2B5EF4-FFF2-40B4-BE49-F238E27FC236}">
                <a16:creationId xmlns:a16="http://schemas.microsoft.com/office/drawing/2014/main" id="{0EA7A0CD-1B70-BBE8-C781-A1AA20396D22}"/>
              </a:ext>
            </a:extLst>
          </p:cNvPr>
          <p:cNvSpPr>
            <a:spLocks noGrp="1"/>
          </p:cNvSpPr>
          <p:nvPr>
            <p:ph type="body" sz="quarter" idx="12" hasCustomPrompt="1"/>
          </p:nvPr>
        </p:nvSpPr>
        <p:spPr>
          <a:xfrm>
            <a:off x="457199" y="4153547"/>
            <a:ext cx="7415939" cy="1332074"/>
          </a:xfrm>
          <a:prstGeom prst="rect">
            <a:avLst/>
          </a:prstGeom>
        </p:spPr>
        <p:txBody>
          <a:bodyPr anchor="b">
            <a:noAutofit/>
          </a:bodyPr>
          <a:lstStyle>
            <a:lvl1pPr marL="0" indent="0" algn="l">
              <a:lnSpc>
                <a:spcPct val="100000"/>
              </a:lnSpc>
              <a:spcBef>
                <a:spcPts val="0"/>
              </a:spcBef>
              <a:buNone/>
              <a:defRPr sz="3600" b="1" cap="all" baseline="0">
                <a:solidFill>
                  <a:schemeClr val="accent1"/>
                </a:solidFill>
              </a:defRPr>
            </a:lvl1pPr>
            <a:lvl2pPr marL="0" indent="0" algn="ctr">
              <a:lnSpc>
                <a:spcPct val="100000"/>
              </a:lnSpc>
              <a:spcBef>
                <a:spcPts val="0"/>
              </a:spcBef>
              <a:buNone/>
              <a:defRPr>
                <a:solidFill>
                  <a:schemeClr val="bg1"/>
                </a:solidFill>
              </a:defRPr>
            </a:lvl2pPr>
          </a:lstStyle>
          <a:p>
            <a:pPr lvl="0"/>
            <a:r>
              <a:rPr lang="en-US" dirty="0"/>
              <a:t>Cover slide</a:t>
            </a:r>
          </a:p>
        </p:txBody>
      </p:sp>
      <p:sp>
        <p:nvSpPr>
          <p:cNvPr id="40" name="Text Placeholder 20">
            <a:extLst>
              <a:ext uri="{FF2B5EF4-FFF2-40B4-BE49-F238E27FC236}">
                <a16:creationId xmlns:a16="http://schemas.microsoft.com/office/drawing/2014/main" id="{1DFD5A7C-1B0D-427E-8E73-1E01465E9956}"/>
              </a:ext>
            </a:extLst>
          </p:cNvPr>
          <p:cNvSpPr>
            <a:spLocks noGrp="1"/>
          </p:cNvSpPr>
          <p:nvPr>
            <p:ph type="body" sz="quarter" idx="13" hasCustomPrompt="1"/>
          </p:nvPr>
        </p:nvSpPr>
        <p:spPr>
          <a:xfrm>
            <a:off x="457200" y="5639518"/>
            <a:ext cx="7415938" cy="494582"/>
          </a:xfrm>
          <a:prstGeom prst="rect">
            <a:avLst/>
          </a:prstGeom>
        </p:spPr>
        <p:txBody>
          <a:bodyPr anchor="t">
            <a:noAutofit/>
          </a:bodyPr>
          <a:lstStyle>
            <a:lvl1pPr marL="0" indent="0" algn="l">
              <a:lnSpc>
                <a:spcPct val="100000"/>
              </a:lnSpc>
              <a:spcBef>
                <a:spcPts val="0"/>
              </a:spcBef>
              <a:buNone/>
              <a:defRPr sz="2400" b="0" cap="none" baseline="0">
                <a:solidFill>
                  <a:schemeClr val="bg2"/>
                </a:solidFill>
              </a:defRPr>
            </a:lvl1pPr>
            <a:lvl2pPr marL="0" indent="0" algn="ctr">
              <a:lnSpc>
                <a:spcPct val="100000"/>
              </a:lnSpc>
              <a:spcBef>
                <a:spcPts val="0"/>
              </a:spcBef>
              <a:buNone/>
              <a:defRPr>
                <a:solidFill>
                  <a:schemeClr val="bg1"/>
                </a:solidFill>
              </a:defRPr>
            </a:lvl2pPr>
          </a:lstStyle>
          <a:p>
            <a:pPr lvl="0"/>
            <a:r>
              <a:rPr lang="en-US" dirty="0"/>
              <a:t>Subtitle</a:t>
            </a:r>
          </a:p>
        </p:txBody>
      </p:sp>
      <p:sp>
        <p:nvSpPr>
          <p:cNvPr id="17" name="Freeform: Shape 16">
            <a:extLst>
              <a:ext uri="{FF2B5EF4-FFF2-40B4-BE49-F238E27FC236}">
                <a16:creationId xmlns:a16="http://schemas.microsoft.com/office/drawing/2014/main" id="{4A42BC8A-0885-0E29-F493-66BF9117EF69}"/>
              </a:ext>
            </a:extLst>
          </p:cNvPr>
          <p:cNvSpPr/>
          <p:nvPr userDrawn="1"/>
        </p:nvSpPr>
        <p:spPr>
          <a:xfrm>
            <a:off x="-1832" y="1933280"/>
            <a:ext cx="12193832" cy="4360077"/>
          </a:xfrm>
          <a:custGeom>
            <a:avLst/>
            <a:gdLst>
              <a:gd name="connsiteX0" fmla="*/ 11778639 w 12193832"/>
              <a:gd name="connsiteY0" fmla="*/ 41 h 4360077"/>
              <a:gd name="connsiteX1" fmla="*/ 12193832 w 12193832"/>
              <a:gd name="connsiteY1" fmla="*/ 31000 h 4360077"/>
              <a:gd name="connsiteX2" fmla="*/ 12193832 w 12193832"/>
              <a:gd name="connsiteY2" fmla="*/ 4360077 h 4360077"/>
              <a:gd name="connsiteX3" fmla="*/ 12192000 w 12193832"/>
              <a:gd name="connsiteY3" fmla="*/ 4360077 h 4360077"/>
              <a:gd name="connsiteX4" fmla="*/ 12192000 w 12193832"/>
              <a:gd name="connsiteY4" fmla="*/ 284389 h 4360077"/>
              <a:gd name="connsiteX5" fmla="*/ 5831949 w 12193832"/>
              <a:gd name="connsiteY5" fmla="*/ 1690400 h 4360077"/>
              <a:gd name="connsiteX6" fmla="*/ 6660 w 12193832"/>
              <a:gd name="connsiteY6" fmla="*/ 2038021 h 4360077"/>
              <a:gd name="connsiteX7" fmla="*/ 0 w 12193832"/>
              <a:gd name="connsiteY7" fmla="*/ 2041077 h 4360077"/>
              <a:gd name="connsiteX8" fmla="*/ 0 w 12193832"/>
              <a:gd name="connsiteY8" fmla="*/ 1788528 h 4360077"/>
              <a:gd name="connsiteX9" fmla="*/ 5833781 w 12193832"/>
              <a:gd name="connsiteY9" fmla="*/ 1437011 h 4360077"/>
              <a:gd name="connsiteX10" fmla="*/ 11778639 w 12193832"/>
              <a:gd name="connsiteY10" fmla="*/ 41 h 436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832" h="4360077">
                <a:moveTo>
                  <a:pt x="11778639" y="41"/>
                </a:moveTo>
                <a:cubicBezTo>
                  <a:pt x="11913186" y="-727"/>
                  <a:pt x="12051353" y="9030"/>
                  <a:pt x="12193832" y="31000"/>
                </a:cubicBezTo>
                <a:lnTo>
                  <a:pt x="12193832" y="4360077"/>
                </a:lnTo>
                <a:lnTo>
                  <a:pt x="12192000" y="4360077"/>
                </a:lnTo>
                <a:lnTo>
                  <a:pt x="12192000" y="284389"/>
                </a:lnTo>
                <a:cubicBezTo>
                  <a:pt x="9912338" y="-67128"/>
                  <a:pt x="8736516" y="2707897"/>
                  <a:pt x="5831949" y="1690400"/>
                </a:cubicBezTo>
                <a:cubicBezTo>
                  <a:pt x="3018148" y="704699"/>
                  <a:pt x="181220" y="1958684"/>
                  <a:pt x="6660" y="2038021"/>
                </a:cubicBezTo>
                <a:lnTo>
                  <a:pt x="0" y="2041077"/>
                </a:lnTo>
                <a:lnTo>
                  <a:pt x="0" y="1788528"/>
                </a:lnTo>
                <a:cubicBezTo>
                  <a:pt x="0" y="1788528"/>
                  <a:pt x="2929212" y="419513"/>
                  <a:pt x="5833781" y="1437011"/>
                </a:cubicBezTo>
                <a:cubicBezTo>
                  <a:pt x="8556813" y="2390915"/>
                  <a:pt x="9760439" y="11547"/>
                  <a:pt x="11778639" y="41"/>
                </a:cubicBezTo>
                <a:close/>
              </a:path>
            </a:pathLst>
          </a:custGeom>
          <a:gradFill flip="none" rotWithShape="1">
            <a:gsLst>
              <a:gs pos="6000">
                <a:schemeClr val="accent1">
                  <a:lumMod val="75000"/>
                  <a:alpha val="27000"/>
                </a:schemeClr>
              </a:gs>
              <a:gs pos="100000">
                <a:schemeClr val="accent1">
                  <a:lumMod val="75000"/>
                  <a:alpha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pic>
        <p:nvPicPr>
          <p:cNvPr id="9" name="Graphic 8">
            <a:extLst>
              <a:ext uri="{FF2B5EF4-FFF2-40B4-BE49-F238E27FC236}">
                <a16:creationId xmlns:a16="http://schemas.microsoft.com/office/drawing/2014/main" id="{2D5379C1-8160-C4AB-082F-62629DFE48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2697" y="1219199"/>
            <a:ext cx="6676844" cy="697581"/>
          </a:xfrm>
          <a:prstGeom prst="rect">
            <a:avLst/>
          </a:prstGeom>
        </p:spPr>
      </p:pic>
    </p:spTree>
    <p:extLst>
      <p:ext uri="{BB962C8B-B14F-4D97-AF65-F5344CB8AC3E}">
        <p14:creationId xmlns:p14="http://schemas.microsoft.com/office/powerpoint/2010/main" val="284218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 userDrawn="1">
          <p15:clr>
            <a:srgbClr val="FBAE40"/>
          </p15:clr>
        </p15:guide>
        <p15:guide id="2"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000000"/>
        </a:solidFill>
        <a:effectLst/>
      </p:bgPr>
    </p:bg>
    <p:spTree>
      <p:nvGrpSpPr>
        <p:cNvPr id="1" name=""/>
        <p:cNvGrpSpPr/>
        <p:nvPr/>
      </p:nvGrpSpPr>
      <p:grpSpPr>
        <a:xfrm>
          <a:off x="0" y="0"/>
          <a:ext cx="0" cy="0"/>
          <a:chOff x="0" y="0"/>
          <a:chExt cx="0" cy="0"/>
        </a:xfrm>
      </p:grpSpPr>
      <p:pic>
        <p:nvPicPr>
          <p:cNvPr id="9" name="Picture 8" descr="A planet in space&#10;&#10;Description automatically generated with low confidence">
            <a:extLst>
              <a:ext uri="{FF2B5EF4-FFF2-40B4-BE49-F238E27FC236}">
                <a16:creationId xmlns:a16="http://schemas.microsoft.com/office/drawing/2014/main" id="{00CB9262-FE2E-B417-3DAC-E46B4092DCC0}"/>
              </a:ext>
            </a:extLst>
          </p:cNvPr>
          <p:cNvPicPr>
            <a:picLocks noChangeAspect="1"/>
          </p:cNvPicPr>
          <p:nvPr userDrawn="1"/>
        </p:nvPicPr>
        <p:blipFill rotWithShape="1">
          <a:blip r:embed="rId2"/>
          <a:srcRect l="20720" r="6940"/>
          <a:stretch/>
        </p:blipFill>
        <p:spPr>
          <a:xfrm>
            <a:off x="0" y="0"/>
            <a:ext cx="12192000" cy="6858000"/>
          </a:xfrm>
          <a:prstGeom prst="rect">
            <a:avLst/>
          </a:prstGeom>
        </p:spPr>
      </p:pic>
      <p:sp>
        <p:nvSpPr>
          <p:cNvPr id="16" name="Freeform: Shape 15">
            <a:extLst>
              <a:ext uri="{FF2B5EF4-FFF2-40B4-BE49-F238E27FC236}">
                <a16:creationId xmlns:a16="http://schemas.microsoft.com/office/drawing/2014/main" id="{F0969A41-3239-BA35-FEF7-EAFA8A281D0E}"/>
              </a:ext>
            </a:extLst>
          </p:cNvPr>
          <p:cNvSpPr/>
          <p:nvPr userDrawn="1"/>
        </p:nvSpPr>
        <p:spPr>
          <a:xfrm>
            <a:off x="5967592" y="2160620"/>
            <a:ext cx="6224408" cy="3088849"/>
          </a:xfrm>
          <a:custGeom>
            <a:avLst/>
            <a:gdLst>
              <a:gd name="connsiteX0" fmla="*/ 146381 w 6224408"/>
              <a:gd name="connsiteY0" fmla="*/ 0 h 3088849"/>
              <a:gd name="connsiteX1" fmla="*/ 2558612 w 6224408"/>
              <a:gd name="connsiteY1" fmla="*/ 0 h 3088849"/>
              <a:gd name="connsiteX2" fmla="*/ 3519415 w 6224408"/>
              <a:gd name="connsiteY2" fmla="*/ 0 h 3088849"/>
              <a:gd name="connsiteX3" fmla="*/ 6224408 w 6224408"/>
              <a:gd name="connsiteY3" fmla="*/ 0 h 3088849"/>
              <a:gd name="connsiteX4" fmla="*/ 6224408 w 6224408"/>
              <a:gd name="connsiteY4" fmla="*/ 3088849 h 3088849"/>
              <a:gd name="connsiteX5" fmla="*/ 3519415 w 6224408"/>
              <a:gd name="connsiteY5" fmla="*/ 3088849 h 3088849"/>
              <a:gd name="connsiteX6" fmla="*/ 2558612 w 6224408"/>
              <a:gd name="connsiteY6" fmla="*/ 3088849 h 3088849"/>
              <a:gd name="connsiteX7" fmla="*/ 146381 w 6224408"/>
              <a:gd name="connsiteY7" fmla="*/ 3088849 h 3088849"/>
              <a:gd name="connsiteX8" fmla="*/ 0 w 6224408"/>
              <a:gd name="connsiteY8" fmla="*/ 2942468 h 3088849"/>
              <a:gd name="connsiteX9" fmla="*/ 0 w 6224408"/>
              <a:gd name="connsiteY9" fmla="*/ 146381 h 3088849"/>
              <a:gd name="connsiteX10" fmla="*/ 146381 w 6224408"/>
              <a:gd name="connsiteY10" fmla="*/ 0 h 308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24408" h="3088849">
                <a:moveTo>
                  <a:pt x="146381" y="0"/>
                </a:moveTo>
                <a:lnTo>
                  <a:pt x="2558612" y="0"/>
                </a:lnTo>
                <a:lnTo>
                  <a:pt x="3519415" y="0"/>
                </a:lnTo>
                <a:lnTo>
                  <a:pt x="6224408" y="0"/>
                </a:lnTo>
                <a:lnTo>
                  <a:pt x="6224408" y="3088849"/>
                </a:lnTo>
                <a:lnTo>
                  <a:pt x="3519415" y="3088849"/>
                </a:lnTo>
                <a:lnTo>
                  <a:pt x="2558612" y="3088849"/>
                </a:lnTo>
                <a:lnTo>
                  <a:pt x="146381" y="3088849"/>
                </a:lnTo>
                <a:cubicBezTo>
                  <a:pt x="65537" y="3088849"/>
                  <a:pt x="0" y="3023312"/>
                  <a:pt x="0" y="2942468"/>
                </a:cubicBezTo>
                <a:lnTo>
                  <a:pt x="0" y="146381"/>
                </a:lnTo>
                <a:cubicBezTo>
                  <a:pt x="0" y="65537"/>
                  <a:pt x="65537" y="0"/>
                  <a:pt x="146381" y="0"/>
                </a:cubicBezTo>
                <a:close/>
              </a:path>
            </a:pathLst>
          </a:custGeom>
          <a:solidFill>
            <a:schemeClr val="bg1"/>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20">
            <a:extLst>
              <a:ext uri="{FF2B5EF4-FFF2-40B4-BE49-F238E27FC236}">
                <a16:creationId xmlns:a16="http://schemas.microsoft.com/office/drawing/2014/main" id="{D9D822BB-500D-97D7-E7D0-8FA3D22E6EAF}"/>
              </a:ext>
            </a:extLst>
          </p:cNvPr>
          <p:cNvSpPr>
            <a:spLocks noGrp="1"/>
          </p:cNvSpPr>
          <p:nvPr>
            <p:ph type="body" sz="quarter" idx="12" hasCustomPrompt="1"/>
          </p:nvPr>
        </p:nvSpPr>
        <p:spPr>
          <a:xfrm>
            <a:off x="6371068" y="2653009"/>
            <a:ext cx="5417456" cy="1384456"/>
          </a:xfrm>
          <a:prstGeom prst="rect">
            <a:avLst/>
          </a:prstGeom>
        </p:spPr>
        <p:txBody>
          <a:bodyPr anchor="b">
            <a:noAutofit/>
          </a:bodyPr>
          <a:lstStyle>
            <a:lvl1pPr marL="0" indent="0" algn="r">
              <a:lnSpc>
                <a:spcPct val="100000"/>
              </a:lnSpc>
              <a:spcBef>
                <a:spcPts val="0"/>
              </a:spcBef>
              <a:buNone/>
              <a:defRPr sz="4400" b="1" cap="all" baseline="0">
                <a:solidFill>
                  <a:schemeClr val="accent1"/>
                </a:solidFill>
              </a:defRPr>
            </a:lvl1pPr>
            <a:lvl2pPr marL="0" indent="0" algn="ctr">
              <a:lnSpc>
                <a:spcPct val="100000"/>
              </a:lnSpc>
              <a:spcBef>
                <a:spcPts val="0"/>
              </a:spcBef>
              <a:buNone/>
              <a:defRPr>
                <a:solidFill>
                  <a:schemeClr val="bg1"/>
                </a:solidFill>
              </a:defRPr>
            </a:lvl2pPr>
          </a:lstStyle>
          <a:p>
            <a:pPr lvl="0"/>
            <a:r>
              <a:rPr lang="en-US" dirty="0"/>
              <a:t>Cover slide</a:t>
            </a:r>
          </a:p>
        </p:txBody>
      </p:sp>
      <p:sp>
        <p:nvSpPr>
          <p:cNvPr id="11" name="Text Placeholder 20">
            <a:extLst>
              <a:ext uri="{FF2B5EF4-FFF2-40B4-BE49-F238E27FC236}">
                <a16:creationId xmlns:a16="http://schemas.microsoft.com/office/drawing/2014/main" id="{336BA7A8-BEE4-71DD-FE7C-C123515E5904}"/>
              </a:ext>
            </a:extLst>
          </p:cNvPr>
          <p:cNvSpPr>
            <a:spLocks noGrp="1"/>
          </p:cNvSpPr>
          <p:nvPr>
            <p:ph type="body" sz="quarter" idx="13" hasCustomPrompt="1"/>
          </p:nvPr>
        </p:nvSpPr>
        <p:spPr>
          <a:xfrm>
            <a:off x="6371068" y="4416699"/>
            <a:ext cx="5417456" cy="369332"/>
          </a:xfrm>
          <a:prstGeom prst="rect">
            <a:avLst/>
          </a:prstGeom>
        </p:spPr>
        <p:txBody>
          <a:bodyPr anchor="ctr">
            <a:noAutofit/>
          </a:bodyPr>
          <a:lstStyle>
            <a:lvl1pPr marL="0" indent="0" algn="r">
              <a:lnSpc>
                <a:spcPct val="100000"/>
              </a:lnSpc>
              <a:spcBef>
                <a:spcPts val="0"/>
              </a:spcBef>
              <a:buNone/>
              <a:defRPr sz="2000" b="0" cap="none" baseline="0">
                <a:solidFill>
                  <a:schemeClr val="accent2"/>
                </a:solidFill>
              </a:defRPr>
            </a:lvl1pPr>
            <a:lvl2pPr marL="0" indent="0" algn="ctr">
              <a:lnSpc>
                <a:spcPct val="100000"/>
              </a:lnSpc>
              <a:spcBef>
                <a:spcPts val="0"/>
              </a:spcBef>
              <a:buNone/>
              <a:defRPr>
                <a:solidFill>
                  <a:schemeClr val="bg1"/>
                </a:solidFill>
              </a:defRPr>
            </a:lvl2pPr>
          </a:lstStyle>
          <a:p>
            <a:pPr lvl="0"/>
            <a:r>
              <a:rPr lang="en-US" dirty="0"/>
              <a:t>Subtitle</a:t>
            </a:r>
          </a:p>
        </p:txBody>
      </p:sp>
      <p:sp>
        <p:nvSpPr>
          <p:cNvPr id="17" name="Rectangle 16">
            <a:extLst>
              <a:ext uri="{FF2B5EF4-FFF2-40B4-BE49-F238E27FC236}">
                <a16:creationId xmlns:a16="http://schemas.microsoft.com/office/drawing/2014/main" id="{37DA3BEB-FAEF-9D3E-2FEA-05C839C1A45A}"/>
              </a:ext>
            </a:extLst>
          </p:cNvPr>
          <p:cNvSpPr/>
          <p:nvPr userDrawn="1"/>
        </p:nvSpPr>
        <p:spPr>
          <a:xfrm rot="5400000">
            <a:off x="8749283" y="3415284"/>
            <a:ext cx="685800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329B3BD-8B65-0EA3-7B04-89BC3734E587}"/>
              </a:ext>
            </a:extLst>
          </p:cNvPr>
          <p:cNvCxnSpPr>
            <a:cxnSpLocks/>
          </p:cNvCxnSpPr>
          <p:nvPr userDrawn="1"/>
        </p:nvCxnSpPr>
        <p:spPr>
          <a:xfrm>
            <a:off x="6371068" y="4214332"/>
            <a:ext cx="5422392" cy="0"/>
          </a:xfrm>
          <a:prstGeom prst="line">
            <a:avLst/>
          </a:prstGeom>
          <a:ln>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0A08277C-6628-CDDA-679E-219013538B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37258" y="722999"/>
            <a:ext cx="5251266" cy="548640"/>
          </a:xfrm>
          <a:prstGeom prst="rect">
            <a:avLst/>
          </a:prstGeom>
        </p:spPr>
      </p:pic>
    </p:spTree>
    <p:extLst>
      <p:ext uri="{BB962C8B-B14F-4D97-AF65-F5344CB8AC3E}">
        <p14:creationId xmlns:p14="http://schemas.microsoft.com/office/powerpoint/2010/main" val="305037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7100C98-12EB-60A5-EBE7-BC5FECC3A15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0607" b="25926"/>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8DB1651-0699-0075-D0EF-35E1E490834A}"/>
              </a:ext>
            </a:extLst>
          </p:cNvPr>
          <p:cNvSpPr/>
          <p:nvPr userDrawn="1"/>
        </p:nvSpPr>
        <p:spPr>
          <a:xfrm>
            <a:off x="0" y="0"/>
            <a:ext cx="12196762" cy="6858000"/>
          </a:xfrm>
          <a:prstGeom prst="rect">
            <a:avLst/>
          </a:prstGeom>
          <a:gradFill>
            <a:gsLst>
              <a:gs pos="0">
                <a:schemeClr val="accent2">
                  <a:alpha val="0"/>
                </a:schemeClr>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0">
            <a:extLst>
              <a:ext uri="{FF2B5EF4-FFF2-40B4-BE49-F238E27FC236}">
                <a16:creationId xmlns:a16="http://schemas.microsoft.com/office/drawing/2014/main" id="{8176F9BF-F988-47E9-B840-76E395CEC301}"/>
              </a:ext>
            </a:extLst>
          </p:cNvPr>
          <p:cNvSpPr>
            <a:spLocks noGrp="1"/>
          </p:cNvSpPr>
          <p:nvPr>
            <p:ph type="body" sz="quarter" idx="12" hasCustomPrompt="1"/>
          </p:nvPr>
        </p:nvSpPr>
        <p:spPr>
          <a:xfrm>
            <a:off x="457199" y="2444269"/>
            <a:ext cx="3820333" cy="1100479"/>
          </a:xfrm>
          <a:prstGeom prst="rect">
            <a:avLst/>
          </a:prstGeom>
        </p:spPr>
        <p:txBody>
          <a:bodyPr anchor="b"/>
          <a:lstStyle>
            <a:lvl1pPr marL="0" indent="0" algn="l">
              <a:lnSpc>
                <a:spcPct val="80000"/>
              </a:lnSpc>
              <a:spcBef>
                <a:spcPts val="0"/>
              </a:spcBef>
              <a:buNone/>
              <a:defRPr sz="2800" b="1" cap="all" spc="300" baseline="0">
                <a:solidFill>
                  <a:schemeClr val="accent1"/>
                </a:solidFill>
              </a:defRPr>
            </a:lvl1pPr>
          </a:lstStyle>
          <a:p>
            <a:pPr lvl="0"/>
            <a:r>
              <a:rPr lang="en-US" dirty="0"/>
              <a:t>DIVIDER SLIDE</a:t>
            </a:r>
          </a:p>
        </p:txBody>
      </p:sp>
      <p:sp>
        <p:nvSpPr>
          <p:cNvPr id="6" name="Text Placeholder 20">
            <a:extLst>
              <a:ext uri="{FF2B5EF4-FFF2-40B4-BE49-F238E27FC236}">
                <a16:creationId xmlns:a16="http://schemas.microsoft.com/office/drawing/2014/main" id="{B4AA4C2A-C0DC-4438-859E-288D238B2DC1}"/>
              </a:ext>
            </a:extLst>
          </p:cNvPr>
          <p:cNvSpPr>
            <a:spLocks noGrp="1"/>
          </p:cNvSpPr>
          <p:nvPr>
            <p:ph type="body" sz="quarter" idx="13"/>
          </p:nvPr>
        </p:nvSpPr>
        <p:spPr>
          <a:xfrm>
            <a:off x="457199" y="3764506"/>
            <a:ext cx="3820333" cy="304800"/>
          </a:xfrm>
          <a:prstGeom prst="rect">
            <a:avLst/>
          </a:prstGeom>
        </p:spPr>
        <p:txBody>
          <a:bodyPr/>
          <a:lstStyle>
            <a:lvl1pPr marL="0" indent="0" algn="l">
              <a:buNone/>
              <a:defRPr sz="1400" b="0" cap="none" spc="200" baseline="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96588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 userDrawn="1">
          <p15:clr>
            <a:srgbClr val="FBAE40"/>
          </p15:clr>
        </p15:guide>
        <p15:guide id="2" pos="73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FCC7650-791A-0E58-0133-DDF352A29A7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818" t="9681" b="32418"/>
          <a:stretch/>
        </p:blipFill>
        <p:spPr>
          <a:xfrm flipH="1">
            <a:off x="0" y="0"/>
            <a:ext cx="12192000" cy="6858000"/>
          </a:xfrm>
          <a:prstGeom prst="rect">
            <a:avLst/>
          </a:prstGeom>
        </p:spPr>
      </p:pic>
      <p:sp>
        <p:nvSpPr>
          <p:cNvPr id="13" name="Rectangle 12">
            <a:extLst>
              <a:ext uri="{FF2B5EF4-FFF2-40B4-BE49-F238E27FC236}">
                <a16:creationId xmlns:a16="http://schemas.microsoft.com/office/drawing/2014/main" id="{286AC8C0-4BA8-38D9-0D2A-ED1CEA82F72C}"/>
              </a:ext>
            </a:extLst>
          </p:cNvPr>
          <p:cNvSpPr/>
          <p:nvPr userDrawn="1"/>
        </p:nvSpPr>
        <p:spPr>
          <a:xfrm>
            <a:off x="0" y="0"/>
            <a:ext cx="12196762" cy="6858000"/>
          </a:xfrm>
          <a:prstGeom prst="rect">
            <a:avLst/>
          </a:prstGeom>
          <a:gradFill>
            <a:gsLst>
              <a:gs pos="0">
                <a:schemeClr val="accent2">
                  <a:alpha val="0"/>
                </a:schemeClr>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0">
            <a:extLst>
              <a:ext uri="{FF2B5EF4-FFF2-40B4-BE49-F238E27FC236}">
                <a16:creationId xmlns:a16="http://schemas.microsoft.com/office/drawing/2014/main" id="{8176F9BF-F988-47E9-B840-76E395CEC301}"/>
              </a:ext>
            </a:extLst>
          </p:cNvPr>
          <p:cNvSpPr>
            <a:spLocks noGrp="1"/>
          </p:cNvSpPr>
          <p:nvPr>
            <p:ph type="body" sz="quarter" idx="12" hasCustomPrompt="1"/>
          </p:nvPr>
        </p:nvSpPr>
        <p:spPr>
          <a:xfrm>
            <a:off x="457200" y="2444269"/>
            <a:ext cx="3454400" cy="1100479"/>
          </a:xfrm>
          <a:prstGeom prst="rect">
            <a:avLst/>
          </a:prstGeom>
        </p:spPr>
        <p:txBody>
          <a:bodyPr anchor="b"/>
          <a:lstStyle>
            <a:lvl1pPr marL="0" indent="0" algn="l">
              <a:lnSpc>
                <a:spcPct val="80000"/>
              </a:lnSpc>
              <a:spcBef>
                <a:spcPts val="0"/>
              </a:spcBef>
              <a:buNone/>
              <a:defRPr sz="2800" b="1" cap="all" spc="300" baseline="0">
                <a:solidFill>
                  <a:schemeClr val="accent1"/>
                </a:solidFill>
              </a:defRPr>
            </a:lvl1pPr>
          </a:lstStyle>
          <a:p>
            <a:pPr lvl="0"/>
            <a:r>
              <a:rPr lang="en-US" dirty="0"/>
              <a:t>DIVIDER SLIDE</a:t>
            </a:r>
          </a:p>
        </p:txBody>
      </p:sp>
      <p:sp>
        <p:nvSpPr>
          <p:cNvPr id="14" name="Text Placeholder 20">
            <a:extLst>
              <a:ext uri="{FF2B5EF4-FFF2-40B4-BE49-F238E27FC236}">
                <a16:creationId xmlns:a16="http://schemas.microsoft.com/office/drawing/2014/main" id="{3D8730C6-5A23-5EA0-ADD5-67833D5F5CC2}"/>
              </a:ext>
            </a:extLst>
          </p:cNvPr>
          <p:cNvSpPr>
            <a:spLocks noGrp="1"/>
          </p:cNvSpPr>
          <p:nvPr>
            <p:ph type="body" sz="quarter" idx="13"/>
          </p:nvPr>
        </p:nvSpPr>
        <p:spPr>
          <a:xfrm>
            <a:off x="457200" y="3764506"/>
            <a:ext cx="3454400" cy="304800"/>
          </a:xfrm>
          <a:prstGeom prst="rect">
            <a:avLst/>
          </a:prstGeom>
        </p:spPr>
        <p:txBody>
          <a:bodyPr/>
          <a:lstStyle>
            <a:lvl1pPr marL="0" indent="0" algn="l">
              <a:buNone/>
              <a:defRPr sz="1400" b="0" cap="none" spc="200" baseline="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01304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 userDrawn="1">
          <p15:clr>
            <a:srgbClr val="FBAE40"/>
          </p15:clr>
        </p15:guide>
        <p15:guide id="2" pos="73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11" name="Graphic 27">
            <a:extLst>
              <a:ext uri="{FF2B5EF4-FFF2-40B4-BE49-F238E27FC236}">
                <a16:creationId xmlns:a16="http://schemas.microsoft.com/office/drawing/2014/main" id="{04809B8D-06DB-0712-F441-CDC31C9B1E41}"/>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Lst>
          </a:blip>
          <a:srcRect/>
          <a:stretch/>
        </p:blipFill>
        <p:spPr>
          <a:xfrm flipV="1">
            <a:off x="0" y="0"/>
            <a:ext cx="12192000" cy="6858000"/>
          </a:xfrm>
          <a:prstGeom prst="rect">
            <a:avLst/>
          </a:prstGeom>
        </p:spPr>
      </p:pic>
      <p:sp>
        <p:nvSpPr>
          <p:cNvPr id="8" name="Freeform: Shape 7">
            <a:extLst>
              <a:ext uri="{FF2B5EF4-FFF2-40B4-BE49-F238E27FC236}">
                <a16:creationId xmlns:a16="http://schemas.microsoft.com/office/drawing/2014/main" id="{BFCE2A05-0BCA-FB49-BF05-30EECBEB8309}"/>
              </a:ext>
            </a:extLst>
          </p:cNvPr>
          <p:cNvSpPr/>
          <p:nvPr userDrawn="1"/>
        </p:nvSpPr>
        <p:spPr>
          <a:xfrm flipV="1">
            <a:off x="-1832" y="0"/>
            <a:ext cx="12193832" cy="4670044"/>
          </a:xfrm>
          <a:custGeom>
            <a:avLst/>
            <a:gdLst>
              <a:gd name="connsiteX0" fmla="*/ 11778640 w 12193832"/>
              <a:gd name="connsiteY0" fmla="*/ 42 h 4670044"/>
              <a:gd name="connsiteX1" fmla="*/ 12193832 w 12193832"/>
              <a:gd name="connsiteY1" fmla="*/ 31001 h 4670044"/>
              <a:gd name="connsiteX2" fmla="*/ 12193832 w 12193832"/>
              <a:gd name="connsiteY2" fmla="*/ 340967 h 4670044"/>
              <a:gd name="connsiteX3" fmla="*/ 12193832 w 12193832"/>
              <a:gd name="connsiteY3" fmla="*/ 4360078 h 4670044"/>
              <a:gd name="connsiteX4" fmla="*/ 12193832 w 12193832"/>
              <a:gd name="connsiteY4" fmla="*/ 4670044 h 4670044"/>
              <a:gd name="connsiteX5" fmla="*/ 0 w 12193832"/>
              <a:gd name="connsiteY5" fmla="*/ 4670044 h 4670044"/>
              <a:gd name="connsiteX6" fmla="*/ 0 w 12193832"/>
              <a:gd name="connsiteY6" fmla="*/ 4360078 h 4670044"/>
              <a:gd name="connsiteX7" fmla="*/ 0 w 12193832"/>
              <a:gd name="connsiteY7" fmla="*/ 2098495 h 4670044"/>
              <a:gd name="connsiteX8" fmla="*/ 0 w 12193832"/>
              <a:gd name="connsiteY8" fmla="*/ 1788529 h 4670044"/>
              <a:gd name="connsiteX9" fmla="*/ 5833781 w 12193832"/>
              <a:gd name="connsiteY9" fmla="*/ 1437012 h 4670044"/>
              <a:gd name="connsiteX10" fmla="*/ 11778640 w 12193832"/>
              <a:gd name="connsiteY10" fmla="*/ 42 h 46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832" h="4670044">
                <a:moveTo>
                  <a:pt x="11778640" y="42"/>
                </a:moveTo>
                <a:cubicBezTo>
                  <a:pt x="11913186" y="-726"/>
                  <a:pt x="12051353" y="9031"/>
                  <a:pt x="12193832" y="31001"/>
                </a:cubicBezTo>
                <a:lnTo>
                  <a:pt x="12193832" y="340967"/>
                </a:lnTo>
                <a:lnTo>
                  <a:pt x="12193832" y="4360078"/>
                </a:lnTo>
                <a:lnTo>
                  <a:pt x="12193832" y="4670044"/>
                </a:lnTo>
                <a:lnTo>
                  <a:pt x="0" y="4670044"/>
                </a:lnTo>
                <a:lnTo>
                  <a:pt x="0" y="4360078"/>
                </a:lnTo>
                <a:lnTo>
                  <a:pt x="0" y="2098495"/>
                </a:lnTo>
                <a:lnTo>
                  <a:pt x="0" y="1788529"/>
                </a:lnTo>
                <a:cubicBezTo>
                  <a:pt x="0" y="1788529"/>
                  <a:pt x="2929212" y="419514"/>
                  <a:pt x="5833781" y="1437012"/>
                </a:cubicBezTo>
                <a:cubicBezTo>
                  <a:pt x="8556813" y="2390916"/>
                  <a:pt x="9760439" y="11548"/>
                  <a:pt x="11778640" y="42"/>
                </a:cubicBezTo>
                <a:close/>
              </a:path>
            </a:pathLst>
          </a:custGeom>
          <a:gradFill flip="none" rotWithShape="1">
            <a:gsLst>
              <a:gs pos="600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5" name="Text Placeholder 20">
            <a:extLst>
              <a:ext uri="{FF2B5EF4-FFF2-40B4-BE49-F238E27FC236}">
                <a16:creationId xmlns:a16="http://schemas.microsoft.com/office/drawing/2014/main" id="{8176F9BF-F988-47E9-B840-76E395CEC301}"/>
              </a:ext>
            </a:extLst>
          </p:cNvPr>
          <p:cNvSpPr>
            <a:spLocks noGrp="1"/>
          </p:cNvSpPr>
          <p:nvPr>
            <p:ph type="body" sz="quarter" idx="12" hasCustomPrompt="1"/>
          </p:nvPr>
        </p:nvSpPr>
        <p:spPr>
          <a:xfrm>
            <a:off x="304800" y="710978"/>
            <a:ext cx="11582399" cy="508222"/>
          </a:xfrm>
          <a:prstGeom prst="rect">
            <a:avLst/>
          </a:prstGeom>
        </p:spPr>
        <p:txBody>
          <a:bodyPr anchor="b"/>
          <a:lstStyle>
            <a:lvl1pPr marL="0" indent="0" algn="l">
              <a:lnSpc>
                <a:spcPct val="80000"/>
              </a:lnSpc>
              <a:spcBef>
                <a:spcPts val="0"/>
              </a:spcBef>
              <a:buNone/>
              <a:defRPr sz="2800" b="1" cap="all" spc="300" baseline="0">
                <a:solidFill>
                  <a:schemeClr val="accent1"/>
                </a:solidFill>
              </a:defRPr>
            </a:lvl1pPr>
          </a:lstStyle>
          <a:p>
            <a:pPr lvl="0"/>
            <a:r>
              <a:rPr lang="en-US" dirty="0"/>
              <a:t>DIVIDER SLIDE</a:t>
            </a:r>
          </a:p>
        </p:txBody>
      </p:sp>
      <p:sp>
        <p:nvSpPr>
          <p:cNvPr id="6" name="Text Placeholder 20">
            <a:extLst>
              <a:ext uri="{FF2B5EF4-FFF2-40B4-BE49-F238E27FC236}">
                <a16:creationId xmlns:a16="http://schemas.microsoft.com/office/drawing/2014/main" id="{B4AA4C2A-C0DC-4438-859E-288D238B2DC1}"/>
              </a:ext>
            </a:extLst>
          </p:cNvPr>
          <p:cNvSpPr>
            <a:spLocks noGrp="1"/>
          </p:cNvSpPr>
          <p:nvPr>
            <p:ph type="body" sz="quarter" idx="13"/>
          </p:nvPr>
        </p:nvSpPr>
        <p:spPr>
          <a:xfrm>
            <a:off x="304800" y="1331230"/>
            <a:ext cx="11582399" cy="304800"/>
          </a:xfrm>
          <a:prstGeom prst="rect">
            <a:avLst/>
          </a:prstGeom>
        </p:spPr>
        <p:txBody>
          <a:bodyPr/>
          <a:lstStyle>
            <a:lvl1pPr marL="0" indent="0" algn="l">
              <a:buNone/>
              <a:defRPr sz="1400" b="0" cap="none" spc="200" baseline="0">
                <a:solidFill>
                  <a:schemeClr val="bg2"/>
                </a:solidFill>
              </a:defRPr>
            </a:lvl1pPr>
          </a:lstStyle>
          <a:p>
            <a:pPr lvl="0"/>
            <a:r>
              <a:rPr lang="en-US" dirty="0"/>
              <a:t>Edit Master text styles</a:t>
            </a:r>
          </a:p>
        </p:txBody>
      </p:sp>
      <p:sp>
        <p:nvSpPr>
          <p:cNvPr id="7" name="Freeform: Shape 6">
            <a:extLst>
              <a:ext uri="{FF2B5EF4-FFF2-40B4-BE49-F238E27FC236}">
                <a16:creationId xmlns:a16="http://schemas.microsoft.com/office/drawing/2014/main" id="{4BF18BE9-FCF1-E47A-BC85-7B83F214EBDE}"/>
              </a:ext>
            </a:extLst>
          </p:cNvPr>
          <p:cNvSpPr/>
          <p:nvPr userDrawn="1"/>
        </p:nvSpPr>
        <p:spPr>
          <a:xfrm flipV="1">
            <a:off x="-1832" y="552450"/>
            <a:ext cx="12193832" cy="4360077"/>
          </a:xfrm>
          <a:custGeom>
            <a:avLst/>
            <a:gdLst>
              <a:gd name="connsiteX0" fmla="*/ 11778639 w 12193832"/>
              <a:gd name="connsiteY0" fmla="*/ 41 h 4360077"/>
              <a:gd name="connsiteX1" fmla="*/ 12193832 w 12193832"/>
              <a:gd name="connsiteY1" fmla="*/ 31000 h 4360077"/>
              <a:gd name="connsiteX2" fmla="*/ 12193832 w 12193832"/>
              <a:gd name="connsiteY2" fmla="*/ 4360077 h 4360077"/>
              <a:gd name="connsiteX3" fmla="*/ 12192000 w 12193832"/>
              <a:gd name="connsiteY3" fmla="*/ 4360077 h 4360077"/>
              <a:gd name="connsiteX4" fmla="*/ 12192000 w 12193832"/>
              <a:gd name="connsiteY4" fmla="*/ 284389 h 4360077"/>
              <a:gd name="connsiteX5" fmla="*/ 5831949 w 12193832"/>
              <a:gd name="connsiteY5" fmla="*/ 1690400 h 4360077"/>
              <a:gd name="connsiteX6" fmla="*/ 6660 w 12193832"/>
              <a:gd name="connsiteY6" fmla="*/ 2038021 h 4360077"/>
              <a:gd name="connsiteX7" fmla="*/ 0 w 12193832"/>
              <a:gd name="connsiteY7" fmla="*/ 2041077 h 4360077"/>
              <a:gd name="connsiteX8" fmla="*/ 0 w 12193832"/>
              <a:gd name="connsiteY8" fmla="*/ 1788528 h 4360077"/>
              <a:gd name="connsiteX9" fmla="*/ 5833781 w 12193832"/>
              <a:gd name="connsiteY9" fmla="*/ 1437011 h 4360077"/>
              <a:gd name="connsiteX10" fmla="*/ 11778639 w 12193832"/>
              <a:gd name="connsiteY10" fmla="*/ 41 h 436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832" h="4360077">
                <a:moveTo>
                  <a:pt x="11778639" y="41"/>
                </a:moveTo>
                <a:cubicBezTo>
                  <a:pt x="11913186" y="-727"/>
                  <a:pt x="12051353" y="9030"/>
                  <a:pt x="12193832" y="31000"/>
                </a:cubicBezTo>
                <a:lnTo>
                  <a:pt x="12193832" y="4360077"/>
                </a:lnTo>
                <a:lnTo>
                  <a:pt x="12192000" y="4360077"/>
                </a:lnTo>
                <a:lnTo>
                  <a:pt x="12192000" y="284389"/>
                </a:lnTo>
                <a:cubicBezTo>
                  <a:pt x="9912338" y="-67128"/>
                  <a:pt x="8736516" y="2707897"/>
                  <a:pt x="5831949" y="1690400"/>
                </a:cubicBezTo>
                <a:cubicBezTo>
                  <a:pt x="3018148" y="704699"/>
                  <a:pt x="181220" y="1958684"/>
                  <a:pt x="6660" y="2038021"/>
                </a:cubicBezTo>
                <a:lnTo>
                  <a:pt x="0" y="2041077"/>
                </a:lnTo>
                <a:lnTo>
                  <a:pt x="0" y="1788528"/>
                </a:lnTo>
                <a:cubicBezTo>
                  <a:pt x="0" y="1788528"/>
                  <a:pt x="2929212" y="419513"/>
                  <a:pt x="5833781" y="1437011"/>
                </a:cubicBezTo>
                <a:cubicBezTo>
                  <a:pt x="8556813" y="2390915"/>
                  <a:pt x="9760439" y="11547"/>
                  <a:pt x="11778639" y="41"/>
                </a:cubicBezTo>
                <a:close/>
              </a:path>
            </a:pathLst>
          </a:custGeom>
          <a:gradFill flip="none" rotWithShape="1">
            <a:gsLst>
              <a:gs pos="6000">
                <a:schemeClr val="accent1">
                  <a:lumMod val="75000"/>
                  <a:alpha val="27000"/>
                </a:schemeClr>
              </a:gs>
              <a:gs pos="100000">
                <a:schemeClr val="accent1">
                  <a:lumMod val="75000"/>
                  <a:alpha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Tree>
    <p:extLst>
      <p:ext uri="{BB962C8B-B14F-4D97-AF65-F5344CB8AC3E}">
        <p14:creationId xmlns:p14="http://schemas.microsoft.com/office/powerpoint/2010/main" val="273364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1 (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r>
              <a:rPr lang="en-US"/>
              <a:t>Footer</a:t>
            </a:r>
          </a:p>
        </p:txBody>
      </p:sp>
      <p:sp>
        <p:nvSpPr>
          <p:cNvPr id="2" name="Title 1">
            <a:extLst>
              <a:ext uri="{FF2B5EF4-FFF2-40B4-BE49-F238E27FC236}">
                <a16:creationId xmlns:a16="http://schemas.microsoft.com/office/drawing/2014/main" id="{5A11DE71-DE8A-75C9-2367-E65B804F77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04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Background (Option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F5F4FB-F4F1-56E7-AE6A-9FD6FD6856AE}"/>
              </a:ext>
            </a:extLst>
          </p:cNvPr>
          <p:cNvPicPr>
            <a:picLocks noChangeAspect="1"/>
          </p:cNvPicPr>
          <p:nvPr userDrawn="1"/>
        </p:nvPicPr>
        <p:blipFill>
          <a:blip r:embed="rId2"/>
          <a:srcRect l="15" r="15"/>
          <a:stretch/>
        </p:blipFill>
        <p:spPr>
          <a:xfrm>
            <a:off x="0" y="0"/>
            <a:ext cx="12192000" cy="4763940"/>
          </a:xfrm>
          <a:prstGeom prst="rect">
            <a:avLst/>
          </a:prstGeom>
        </p:spPr>
      </p:pic>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r>
              <a:rPr lang="en-US"/>
              <a:t>Footer</a:t>
            </a:r>
          </a:p>
        </p:txBody>
      </p:sp>
      <p:sp>
        <p:nvSpPr>
          <p:cNvPr id="2" name="Title 1">
            <a:extLst>
              <a:ext uri="{FF2B5EF4-FFF2-40B4-BE49-F238E27FC236}">
                <a16:creationId xmlns:a16="http://schemas.microsoft.com/office/drawing/2014/main" id="{5A11DE71-DE8A-75C9-2367-E65B804F7772}"/>
              </a:ext>
            </a:extLst>
          </p:cNvPr>
          <p:cNvSpPr>
            <a:spLocks noGrp="1"/>
          </p:cNvSpPr>
          <p:nvPr>
            <p:ph type="title"/>
          </p:nvPr>
        </p:nvSpPr>
        <p:spPr/>
        <p:txBody>
          <a:bodyPr/>
          <a:lstStyle/>
          <a:p>
            <a:r>
              <a:rPr lang="en-US"/>
              <a:t>Click to edit Master title style</a:t>
            </a:r>
          </a:p>
        </p:txBody>
      </p:sp>
      <p:sp>
        <p:nvSpPr>
          <p:cNvPr id="6" name="Content Placeholder 3">
            <a:extLst>
              <a:ext uri="{FF2B5EF4-FFF2-40B4-BE49-F238E27FC236}">
                <a16:creationId xmlns:a16="http://schemas.microsoft.com/office/drawing/2014/main" id="{80CD47F9-9951-BFF8-147F-C49A0A587497}"/>
              </a:ext>
            </a:extLst>
          </p:cNvPr>
          <p:cNvSpPr>
            <a:spLocks noGrp="1"/>
          </p:cNvSpPr>
          <p:nvPr>
            <p:ph sz="quarter" idx="11"/>
          </p:nvPr>
        </p:nvSpPr>
        <p:spPr>
          <a:xfrm>
            <a:off x="304800" y="1219201"/>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91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tent (Option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7" name="Title 6">
            <a:extLst>
              <a:ext uri="{FF2B5EF4-FFF2-40B4-BE49-F238E27FC236}">
                <a16:creationId xmlns:a16="http://schemas.microsoft.com/office/drawing/2014/main" id="{A6E9001D-7A4A-65D2-8511-685282DC91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899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42000">
              <a:srgbClr val="0F284A"/>
            </a:gs>
            <a:gs pos="100000">
              <a:srgbClr val="0C122C"/>
            </a:gs>
          </a:gsLst>
          <a:lin ang="180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478972"/>
            <a:ext cx="11582398" cy="580570"/>
          </a:xfrm>
          <a:prstGeom prst="rect">
            <a:avLst/>
          </a:prstGeom>
        </p:spPr>
        <p:txBody>
          <a:bodyPr vert="horz" lIns="0" tIns="0" rIns="0" bIns="0" rtlCol="0" anchor="t" anchorCtr="0">
            <a:noAutofit/>
          </a:bodyPr>
          <a:lstStyle/>
          <a:p>
            <a:r>
              <a:rPr lang="en-US" dirty="0"/>
              <a:t>CLICK TO EDIT MASTER TITLE STYLE</a:t>
            </a:r>
          </a:p>
        </p:txBody>
      </p:sp>
      <p:sp>
        <p:nvSpPr>
          <p:cNvPr id="14" name="TextBox 13"/>
          <p:cNvSpPr txBox="1"/>
          <p:nvPr userDrawn="1"/>
        </p:nvSpPr>
        <p:spPr>
          <a:xfrm>
            <a:off x="11737181" y="6210300"/>
            <a:ext cx="150015"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2"/>
                </a:solidFill>
              </a:rPr>
              <a:pPr algn="r"/>
              <a:t>‹#›</a:t>
            </a:fld>
            <a:endParaRPr lang="en-US" sz="1350" dirty="0">
              <a:solidFill>
                <a:schemeClr val="bg2"/>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8959626" y="6347085"/>
            <a:ext cx="2501106" cy="297930"/>
          </a:xfrm>
          <a:prstGeom prst="rect">
            <a:avLst/>
          </a:prstGeom>
          <a:noFill/>
        </p:spPr>
        <p:txBody>
          <a:bodyPr wrap="square" lIns="0" tIns="0" rIns="0" bIns="0" rtlCol="0" anchor="ctr" anchorCtr="0">
            <a:noAutofit/>
          </a:bodyPr>
          <a:lstStyle/>
          <a:p>
            <a:pPr algn="r"/>
            <a:r>
              <a:rPr lang="en-US" sz="900" dirty="0">
                <a:solidFill>
                  <a:schemeClr val="bg2"/>
                </a:solidFill>
              </a:rPr>
              <a:t>© OMNIMODUS, LLC 2022</a:t>
            </a:r>
            <a:endParaRPr lang="en-US" sz="1350" dirty="0">
              <a:solidFill>
                <a:schemeClr val="bg2"/>
              </a:solidFill>
            </a:endParaRP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bg2"/>
                </a:solidFill>
              </a:defRPr>
            </a:lvl1pPr>
          </a:lstStyle>
          <a:p>
            <a:r>
              <a:rPr lang="en-US" dirty="0"/>
              <a:t>Footer</a:t>
            </a:r>
          </a:p>
        </p:txBody>
      </p:sp>
      <p:cxnSp>
        <p:nvCxnSpPr>
          <p:cNvPr id="7" name="Straight Connector 6">
            <a:extLst>
              <a:ext uri="{FF2B5EF4-FFF2-40B4-BE49-F238E27FC236}">
                <a16:creationId xmlns:a16="http://schemas.microsoft.com/office/drawing/2014/main" id="{AA700083-073F-4120-79B5-0022A9674BE7}"/>
              </a:ext>
            </a:extLst>
          </p:cNvPr>
          <p:cNvCxnSpPr>
            <a:cxnSpLocks/>
          </p:cNvCxnSpPr>
          <p:nvPr userDrawn="1"/>
        </p:nvCxnSpPr>
        <p:spPr>
          <a:xfrm>
            <a:off x="11598956" y="6396836"/>
            <a:ext cx="0" cy="198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B098159-DBFB-967B-E934-034752DDAE6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295272" y="6393657"/>
            <a:ext cx="2415924" cy="252410"/>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34" r:id="rId3"/>
    <p:sldLayoutId id="2147483824" r:id="rId4"/>
    <p:sldLayoutId id="2147483831" r:id="rId5"/>
    <p:sldLayoutId id="2147483835" r:id="rId6"/>
    <p:sldLayoutId id="2147483823" r:id="rId7"/>
    <p:sldLayoutId id="2147483832" r:id="rId8"/>
    <p:sldLayoutId id="2147483825" r:id="rId9"/>
    <p:sldLayoutId id="2147483826" r:id="rId10"/>
    <p:sldLayoutId id="2147483833" r:id="rId11"/>
    <p:sldLayoutId id="2147483830" r:id="rId12"/>
    <p:sldLayoutId id="21474838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2.svg"/><Relationship Id="rId4" Type="http://schemas.openxmlformats.org/officeDocument/2006/relationships/image" Target="../media/image35.sv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0.xml"/><Relationship Id="rId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3.sv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supreme.justia.com/cases/federal/us/328/293/" TargetMode="External"/><Relationship Id="rId7" Type="http://schemas.openxmlformats.org/officeDocument/2006/relationships/image" Target="../media/image72.sv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www.lummis.senate.gov/wp-content/uploads/Lummis-Gillibrand-Responsible-Financial-Innovation-Act-S.4356.pdf" TargetMode="External"/><Relationship Id="rId4" Type="http://schemas.openxmlformats.org/officeDocument/2006/relationships/hyperlink" Target="https://www.sec.gov/news/public-statement/statement-framework-investment-contract-analysis-digital-assets" TargetMode="External"/><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wsj.com/articles/a-fifth-of-all-bitcoin-is-missing-these-crypto-hunters-can-help-1530798731" TargetMode="External"/><Relationship Id="rId7" Type="http://schemas.openxmlformats.org/officeDocument/2006/relationships/image" Target="../media/image1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hyperlink" Target="https://www.investopedia.com/news/20-all-btc-lost-unrecoverable-study-shows/" TargetMode="External"/><Relationship Id="rId10" Type="http://schemas.openxmlformats.org/officeDocument/2006/relationships/image" Target="../media/image17.png"/><Relationship Id="rId4" Type="http://schemas.openxmlformats.org/officeDocument/2006/relationships/hyperlink" Target="https://news.bitcoin.com/analyst-1500-bitcoins-lost-every-day-less-than-14-million-coins-will-ever-circulate" TargetMode="External"/><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hyperlink" Target="https://github.com/OmnimodusLLC/MODUS" TargetMode="External"/><Relationship Id="rId3" Type="http://schemas.openxmlformats.org/officeDocument/2006/relationships/hyperlink" Target="http://www.omds.io/" TargetMode="External"/><Relationship Id="rId7" Type="http://schemas.openxmlformats.org/officeDocument/2006/relationships/image" Target="../media/image81.png"/><Relationship Id="rId12" Type="http://schemas.openxmlformats.org/officeDocument/2006/relationships/hyperlink" Target="https://medium.com/@omnimodusllc" TargetMode="External"/><Relationship Id="rId2" Type="http://schemas.openxmlformats.org/officeDocument/2006/relationships/hyperlink" Target="https://www.linkedin.com/company/omnimodus-llc/" TargetMode="External"/><Relationship Id="rId1" Type="http://schemas.openxmlformats.org/officeDocument/2006/relationships/slideLayout" Target="../slideLayouts/slideLayout6.xml"/><Relationship Id="rId6" Type="http://schemas.openxmlformats.org/officeDocument/2006/relationships/image" Target="../media/image65.svg"/><Relationship Id="rId11" Type="http://schemas.openxmlformats.org/officeDocument/2006/relationships/hyperlink" Target="https://t.me/omnimodusllc" TargetMode="External"/><Relationship Id="rId5" Type="http://schemas.openxmlformats.org/officeDocument/2006/relationships/image" Target="../media/image64.png"/><Relationship Id="rId10" Type="http://schemas.openxmlformats.org/officeDocument/2006/relationships/image" Target="../media/image84.svg"/><Relationship Id="rId4" Type="http://schemas.openxmlformats.org/officeDocument/2006/relationships/hyperlink" Target="mailto:george@omds.io" TargetMode="External"/><Relationship Id="rId9" Type="http://schemas.openxmlformats.org/officeDocument/2006/relationships/image" Target="../media/image83.png"/><Relationship Id="rId14" Type="http://schemas.openxmlformats.org/officeDocument/2006/relationships/hyperlink" Target="https://www.dnb.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fioprotocol.io/wp-content/themes/fio/build/files/blockchain-usability-report-2019.pdf" TargetMode="External"/><Relationship Id="rId7"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decrypt.co/5853/complete-story-quadrigacx-190-mill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ryptoslate.com/optimism-foundation-sends-20m-to-the-wrong-wallet-op-drops-36/" TargetMode="External"/><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hyperlink" Target="https://www.cnbc.com/2021/10/01/defi-protocol-compound-mistakenly-gives-away-millions-to-users.html" TargetMode="External"/><Relationship Id="rId4" Type="http://schemas.openxmlformats.org/officeDocument/2006/relationships/hyperlink" Target="https://www.coindesk.com/tech/2022/05/05/typo-moves-36m-in-seized-juno-tokens-to-wrong-walle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eople.com/human-interest/man-forgets-bitcoin-password-makes-peace-with-220-million-loss/" TargetMode="Externa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s://nypost.com/2020/02/22/drug-dealer-loses-60-million-in-bitcoin-when-landlord-unwittingly-tosses-codes/" TargetMode="External"/><Relationship Id="rId5" Type="http://schemas.openxmlformats.org/officeDocument/2006/relationships/hyperlink" Target="https://coinsnews.com/investors-likely-to-lose-almost-545-million-worth-bitcoin-in-2022-by-forgetting-passwords-and-various-other-mistakes-suggests-report" TargetMode="External"/><Relationship Id="rId4" Type="http://schemas.openxmlformats.org/officeDocument/2006/relationships/hyperlink" Target="https://cryptonewsbtc.org/2021/01/16/tens-of-billions-worth-of-bitcoin-have-been-locked-by-people-who-forgot-their-ke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4.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hyperlink" Target="https://www.consultancy.uk/news/25975/global-market-size-of-digital-payments-industry-soares"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10F0493-D84B-E946-2081-537142CE072B}"/>
              </a:ext>
            </a:extLst>
          </p:cNvPr>
          <p:cNvSpPr>
            <a:spLocks noGrp="1"/>
          </p:cNvSpPr>
          <p:nvPr>
            <p:ph type="body" sz="quarter" idx="12"/>
          </p:nvPr>
        </p:nvSpPr>
        <p:spPr>
          <a:xfrm>
            <a:off x="2000816" y="2498756"/>
            <a:ext cx="7906442" cy="2005611"/>
          </a:xfrm>
        </p:spPr>
        <p:txBody>
          <a:bodyPr/>
          <a:lstStyle/>
          <a:p>
            <a:pPr algn="ctr"/>
            <a:r>
              <a:rPr lang="en-US" sz="4400" dirty="0">
                <a:latin typeface="quadaptor" panose="04010400000000000000" pitchFamily="82" charset="0"/>
              </a:rPr>
              <a:t>Are you ready to help change the </a:t>
            </a:r>
          </a:p>
          <a:p>
            <a:pPr algn="ctr"/>
            <a:r>
              <a:rPr lang="en-US" sz="4400" dirty="0">
                <a:latin typeface="quadaptor" panose="04010400000000000000" pitchFamily="82" charset="0"/>
              </a:rPr>
              <a:t>CryptoSphere forever?</a:t>
            </a:r>
          </a:p>
        </p:txBody>
      </p:sp>
      <p:sp>
        <p:nvSpPr>
          <p:cNvPr id="3" name="Subtitle 2"/>
          <p:cNvSpPr>
            <a:spLocks noGrp="1"/>
          </p:cNvSpPr>
          <p:nvPr>
            <p:ph type="body" sz="quarter" idx="13"/>
          </p:nvPr>
        </p:nvSpPr>
        <p:spPr>
          <a:xfrm>
            <a:off x="212757" y="6330165"/>
            <a:ext cx="7340600" cy="369332"/>
          </a:xfrm>
        </p:spPr>
        <p:txBody>
          <a:bodyPr/>
          <a:lstStyle/>
          <a:p>
            <a:r>
              <a:rPr lang="en-US" sz="1600" dirty="0"/>
              <a:t>PD V1 7.1.22 last updated</a:t>
            </a:r>
          </a:p>
        </p:txBody>
      </p:sp>
      <p:sp>
        <p:nvSpPr>
          <p:cNvPr id="7" name="TextBox 6">
            <a:extLst>
              <a:ext uri="{FF2B5EF4-FFF2-40B4-BE49-F238E27FC236}">
                <a16:creationId xmlns:a16="http://schemas.microsoft.com/office/drawing/2014/main" id="{4A2BA767-3944-892D-86B1-FC8F496A6418}"/>
              </a:ext>
            </a:extLst>
          </p:cNvPr>
          <p:cNvSpPr txBox="1"/>
          <p:nvPr/>
        </p:nvSpPr>
        <p:spPr>
          <a:xfrm>
            <a:off x="7024735" y="6371768"/>
            <a:ext cx="3913360" cy="369332"/>
          </a:xfrm>
          <a:prstGeom prst="rect">
            <a:avLst/>
          </a:prstGeom>
          <a:noFill/>
        </p:spPr>
        <p:txBody>
          <a:bodyPr wrap="square">
            <a:spAutoFit/>
          </a:bodyPr>
          <a:lstStyle/>
          <a:p>
            <a:pPr marL="0" marR="0"/>
            <a:r>
              <a:rPr lang="en-US" sz="1800" b="1" dirty="0">
                <a:solidFill>
                  <a:srgbClr val="70AD47"/>
                </a:solidFill>
                <a:effectLst/>
                <a:latin typeface="Calibri" panose="020F0502020204030204" pitchFamily="34" charset="0"/>
                <a:ea typeface="Calibri" panose="020F0502020204030204" pitchFamily="34" charset="0"/>
              </a:rPr>
              <a:t>"Making Blockchain Safer Everyday" ™</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650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p:cTn id="15" dur="10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9">
            <a:extLst>
              <a:ext uri="{FF2B5EF4-FFF2-40B4-BE49-F238E27FC236}">
                <a16:creationId xmlns:a16="http://schemas.microsoft.com/office/drawing/2014/main" id="{08043E57-84D2-4BF6-3E70-D9C28EF17854}"/>
              </a:ext>
            </a:extLst>
          </p:cNvPr>
          <p:cNvSpPr/>
          <p:nvPr/>
        </p:nvSpPr>
        <p:spPr>
          <a:xfrm>
            <a:off x="304799" y="1572551"/>
            <a:ext cx="5665910" cy="4532709"/>
          </a:xfrm>
          <a:prstGeom prst="roundRect">
            <a:avLst>
              <a:gd name="adj" fmla="val 4739"/>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Graphic 7">
            <a:extLst>
              <a:ext uri="{FF2B5EF4-FFF2-40B4-BE49-F238E27FC236}">
                <a16:creationId xmlns:a16="http://schemas.microsoft.com/office/drawing/2014/main" id="{1FC258E4-6CDA-6FCE-FD00-F1745184632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422964" y="1921244"/>
            <a:ext cx="1429582" cy="1429582"/>
          </a:xfrm>
          <a:prstGeom prst="rect">
            <a:avLst/>
          </a:prstGeom>
        </p:spPr>
      </p:pic>
      <p:sp>
        <p:nvSpPr>
          <p:cNvPr id="11" name="TextBox 10">
            <a:extLst>
              <a:ext uri="{FF2B5EF4-FFF2-40B4-BE49-F238E27FC236}">
                <a16:creationId xmlns:a16="http://schemas.microsoft.com/office/drawing/2014/main" id="{F4476462-EE42-B3F1-CB99-F0FC8406E2C9}"/>
              </a:ext>
            </a:extLst>
          </p:cNvPr>
          <p:cNvSpPr txBox="1"/>
          <p:nvPr/>
        </p:nvSpPr>
        <p:spPr>
          <a:xfrm>
            <a:off x="628999" y="3469649"/>
            <a:ext cx="5017510" cy="881130"/>
          </a:xfrm>
          <a:prstGeom prst="rect">
            <a:avLst/>
          </a:prstGeom>
          <a:noFill/>
        </p:spPr>
        <p:txBody>
          <a:bodyPr wrap="square" lIns="0" rIns="0" anchor="ctr">
            <a:noAutofit/>
          </a:bodyPr>
          <a:lstStyle/>
          <a:p>
            <a:pPr marR="0" lvl="0" algn="ctr">
              <a:spcBef>
                <a:spcPts val="0"/>
              </a:spcBef>
              <a:spcAft>
                <a:spcPts val="300"/>
              </a:spcAft>
            </a:pPr>
            <a:r>
              <a:rPr lang="en-US" sz="2800" b="1" dirty="0">
                <a:solidFill>
                  <a:schemeClr val="accent1"/>
                </a:solidFill>
                <a:effectLst/>
                <a:latin typeface="+mj-lt"/>
                <a:ea typeface="Calibri" panose="020F0502020204030204" pitchFamily="34" charset="0"/>
                <a:cs typeface="Times New Roman" panose="02020603050405020304" pitchFamily="18" charset="0"/>
              </a:rPr>
              <a:t>Private</a:t>
            </a:r>
          </a:p>
          <a:p>
            <a:pPr marR="0" lvl="0" algn="ctr">
              <a:spcBef>
                <a:spcPts val="0"/>
              </a:spcBef>
              <a:spcAft>
                <a:spcPts val="300"/>
              </a:spcAft>
            </a:pPr>
            <a:r>
              <a:rPr lang="en-US" sz="1800" dirty="0">
                <a:solidFill>
                  <a:schemeClr val="tx2"/>
                </a:solidFill>
                <a:effectLst/>
                <a:latin typeface="+mj-lt"/>
                <a:ea typeface="Calibri" panose="020F0502020204030204" pitchFamily="34" charset="0"/>
                <a:cs typeface="Times New Roman" panose="02020603050405020304" pitchFamily="18" charset="0"/>
              </a:rPr>
              <a:t>Zero Proof Technology</a:t>
            </a:r>
            <a:endParaRPr lang="en-US" sz="1400" dirty="0">
              <a:solidFill>
                <a:schemeClr val="tx2"/>
              </a:solidFill>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2A59740-07D6-1FBC-B33C-F3BA5C2F55F1}"/>
              </a:ext>
            </a:extLst>
          </p:cNvPr>
          <p:cNvSpPr txBox="1"/>
          <p:nvPr/>
        </p:nvSpPr>
        <p:spPr>
          <a:xfrm>
            <a:off x="877298" y="4785983"/>
            <a:ext cx="4520913" cy="215444"/>
          </a:xfrm>
          <a:prstGeom prst="rect">
            <a:avLst/>
          </a:prstGeom>
          <a:noFill/>
        </p:spPr>
        <p:txBody>
          <a:bodyPr wrap="square" lIns="0" tIns="0" rIns="0" bIns="0" anchor="ctr">
            <a:noAutofit/>
          </a:bodyPr>
          <a:lstStyle/>
          <a:p>
            <a:pPr algn="ctr"/>
            <a:r>
              <a:rPr lang="en-US" sz="1400" dirty="0">
                <a:solidFill>
                  <a:schemeClr val="tx2"/>
                </a:solidFill>
                <a:effectLst/>
                <a:ea typeface="Calibri" panose="020F0502020204030204" pitchFamily="34" charset="0"/>
                <a:cs typeface="Times New Roman" panose="02020603050405020304" pitchFamily="18" charset="0"/>
              </a:rPr>
              <a:t>Full decentralized as Blockchain was intended</a:t>
            </a:r>
          </a:p>
        </p:txBody>
      </p:sp>
      <p:sp>
        <p:nvSpPr>
          <p:cNvPr id="16" name="TextBox 15">
            <a:extLst>
              <a:ext uri="{FF2B5EF4-FFF2-40B4-BE49-F238E27FC236}">
                <a16:creationId xmlns:a16="http://schemas.microsoft.com/office/drawing/2014/main" id="{073FF38B-A408-3E1D-731C-C5EB497264AA}"/>
              </a:ext>
            </a:extLst>
          </p:cNvPr>
          <p:cNvSpPr txBox="1"/>
          <p:nvPr/>
        </p:nvSpPr>
        <p:spPr>
          <a:xfrm>
            <a:off x="877298" y="5522591"/>
            <a:ext cx="4520913" cy="215444"/>
          </a:xfrm>
          <a:prstGeom prst="rect">
            <a:avLst/>
          </a:prstGeom>
          <a:noFill/>
        </p:spPr>
        <p:txBody>
          <a:bodyPr wrap="square" lIns="0" tIns="0" rIns="0" bIns="0" anchor="ctr">
            <a:noAutofit/>
          </a:bodyPr>
          <a:lstStyle/>
          <a:p>
            <a:pPr algn="ctr"/>
            <a:r>
              <a:rPr lang="en-US" sz="1400" dirty="0">
                <a:solidFill>
                  <a:schemeClr val="tx2"/>
                </a:solidFill>
                <a:effectLst/>
                <a:ea typeface="Calibri" panose="020F0502020204030204" pitchFamily="34" charset="0"/>
                <a:cs typeface="Times New Roman" panose="02020603050405020304" pitchFamily="18" charset="0"/>
              </a:rPr>
              <a:t>Natural transaction IE off chain</a:t>
            </a:r>
          </a:p>
        </p:txBody>
      </p:sp>
      <p:cxnSp>
        <p:nvCxnSpPr>
          <p:cNvPr id="19" name="Straight Connector 18">
            <a:extLst>
              <a:ext uri="{FF2B5EF4-FFF2-40B4-BE49-F238E27FC236}">
                <a16:creationId xmlns:a16="http://schemas.microsoft.com/office/drawing/2014/main" id="{40887C9D-8F73-EFB6-7A11-6F74E1F883CD}"/>
              </a:ext>
            </a:extLst>
          </p:cNvPr>
          <p:cNvCxnSpPr>
            <a:cxnSpLocks/>
          </p:cNvCxnSpPr>
          <p:nvPr/>
        </p:nvCxnSpPr>
        <p:spPr>
          <a:xfrm>
            <a:off x="2770427" y="4525401"/>
            <a:ext cx="7346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4940BD-81D4-5FA9-FDEC-36E294D31FBD}"/>
              </a:ext>
            </a:extLst>
          </p:cNvPr>
          <p:cNvCxnSpPr>
            <a:cxnSpLocks/>
          </p:cNvCxnSpPr>
          <p:nvPr/>
        </p:nvCxnSpPr>
        <p:spPr>
          <a:xfrm>
            <a:off x="732634" y="5262009"/>
            <a:ext cx="4810241" cy="0"/>
          </a:xfrm>
          <a:prstGeom prst="line">
            <a:avLst/>
          </a:prstGeom>
          <a:ln>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Rounded Corners 9">
            <a:extLst>
              <a:ext uri="{FF2B5EF4-FFF2-40B4-BE49-F238E27FC236}">
                <a16:creationId xmlns:a16="http://schemas.microsoft.com/office/drawing/2014/main" id="{AB154043-6CB9-DECD-2DA9-CA9F47837BC4}"/>
              </a:ext>
            </a:extLst>
          </p:cNvPr>
          <p:cNvSpPr/>
          <p:nvPr/>
        </p:nvSpPr>
        <p:spPr>
          <a:xfrm>
            <a:off x="6221286" y="1572551"/>
            <a:ext cx="5665910" cy="4532709"/>
          </a:xfrm>
          <a:prstGeom prst="roundRect">
            <a:avLst>
              <a:gd name="adj" fmla="val 4739"/>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2" name="Graphic 41">
            <a:extLst>
              <a:ext uri="{FF2B5EF4-FFF2-40B4-BE49-F238E27FC236}">
                <a16:creationId xmlns:a16="http://schemas.microsoft.com/office/drawing/2014/main" id="{FF3629BB-DA4E-27F5-CF1F-FFFFA011874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39451" y="1921244"/>
            <a:ext cx="1429582" cy="1429582"/>
          </a:xfrm>
          <a:prstGeom prst="rect">
            <a:avLst/>
          </a:prstGeom>
        </p:spPr>
      </p:pic>
      <p:sp>
        <p:nvSpPr>
          <p:cNvPr id="43" name="TextBox 42">
            <a:extLst>
              <a:ext uri="{FF2B5EF4-FFF2-40B4-BE49-F238E27FC236}">
                <a16:creationId xmlns:a16="http://schemas.microsoft.com/office/drawing/2014/main" id="{F7FAB045-5B9F-7F88-A8F4-703DC80EF0FA}"/>
              </a:ext>
            </a:extLst>
          </p:cNvPr>
          <p:cNvSpPr txBox="1"/>
          <p:nvPr/>
        </p:nvSpPr>
        <p:spPr>
          <a:xfrm>
            <a:off x="6545486" y="3469649"/>
            <a:ext cx="5017510" cy="881130"/>
          </a:xfrm>
          <a:prstGeom prst="rect">
            <a:avLst/>
          </a:prstGeom>
          <a:noFill/>
        </p:spPr>
        <p:txBody>
          <a:bodyPr wrap="square" lIns="0" rIns="0" anchor="ctr">
            <a:noAutofit/>
          </a:bodyPr>
          <a:lstStyle/>
          <a:p>
            <a:pPr marR="0" lvl="0" algn="ctr">
              <a:spcBef>
                <a:spcPts val="0"/>
              </a:spcBef>
              <a:spcAft>
                <a:spcPts val="300"/>
              </a:spcAft>
            </a:pPr>
            <a:r>
              <a:rPr lang="en-US" sz="2800" b="1" dirty="0">
                <a:solidFill>
                  <a:schemeClr val="accent1"/>
                </a:solidFill>
                <a:effectLst/>
                <a:latin typeface="+mj-lt"/>
                <a:ea typeface="Calibri" panose="020F0502020204030204" pitchFamily="34" charset="0"/>
                <a:cs typeface="Times New Roman" panose="02020603050405020304" pitchFamily="18" charset="0"/>
              </a:rPr>
              <a:t>Public</a:t>
            </a:r>
          </a:p>
          <a:p>
            <a:pPr marR="0" lvl="0" algn="ctr">
              <a:spcBef>
                <a:spcPts val="0"/>
              </a:spcBef>
              <a:spcAft>
                <a:spcPts val="300"/>
              </a:spcAft>
            </a:pPr>
            <a:r>
              <a:rPr lang="en-US" sz="1800" dirty="0">
                <a:solidFill>
                  <a:schemeClr val="tx2"/>
                </a:solidFill>
                <a:effectLst/>
                <a:latin typeface="+mj-lt"/>
                <a:ea typeface="Calibri" panose="020F0502020204030204" pitchFamily="34" charset="0"/>
                <a:cs typeface="Times New Roman" panose="02020603050405020304" pitchFamily="18" charset="0"/>
              </a:rPr>
              <a:t>Receipt</a:t>
            </a:r>
            <a:endParaRPr lang="en-US" sz="1400" dirty="0">
              <a:solidFill>
                <a:schemeClr val="tx2"/>
              </a:solidFill>
              <a:effectLst/>
              <a:latin typeface="+mj-lt"/>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7A1214D6-F4A5-36DF-625C-7D66AC3E4AF9}"/>
              </a:ext>
            </a:extLst>
          </p:cNvPr>
          <p:cNvSpPr txBox="1"/>
          <p:nvPr/>
        </p:nvSpPr>
        <p:spPr>
          <a:xfrm>
            <a:off x="6793785" y="4785983"/>
            <a:ext cx="4520913" cy="215444"/>
          </a:xfrm>
          <a:prstGeom prst="rect">
            <a:avLst/>
          </a:prstGeom>
          <a:noFill/>
        </p:spPr>
        <p:txBody>
          <a:bodyPr wrap="square" lIns="0" tIns="0" rIns="0" bIns="0" anchor="ctr">
            <a:noAutofit/>
          </a:bodyPr>
          <a:lstStyle/>
          <a:p>
            <a:pPr algn="ctr"/>
            <a:r>
              <a:rPr lang="en-US" sz="1400" dirty="0">
                <a:solidFill>
                  <a:schemeClr val="tx2"/>
                </a:solidFill>
                <a:effectLst/>
                <a:ea typeface="Calibri" panose="020F0502020204030204" pitchFamily="34" charset="0"/>
                <a:cs typeface="Times New Roman" panose="02020603050405020304" pitchFamily="18" charset="0"/>
              </a:rPr>
              <a:t>Blockchain hash recording</a:t>
            </a:r>
          </a:p>
        </p:txBody>
      </p:sp>
      <p:sp>
        <p:nvSpPr>
          <p:cNvPr id="45" name="TextBox 44">
            <a:extLst>
              <a:ext uri="{FF2B5EF4-FFF2-40B4-BE49-F238E27FC236}">
                <a16:creationId xmlns:a16="http://schemas.microsoft.com/office/drawing/2014/main" id="{6455D258-0EB2-AC4D-70E3-D76F8E049C3A}"/>
              </a:ext>
            </a:extLst>
          </p:cNvPr>
          <p:cNvSpPr txBox="1"/>
          <p:nvPr/>
        </p:nvSpPr>
        <p:spPr>
          <a:xfrm>
            <a:off x="6793785" y="5522591"/>
            <a:ext cx="4520913" cy="215444"/>
          </a:xfrm>
          <a:prstGeom prst="rect">
            <a:avLst/>
          </a:prstGeom>
          <a:noFill/>
        </p:spPr>
        <p:txBody>
          <a:bodyPr wrap="square" lIns="0" tIns="0" rIns="0" bIns="0" anchor="ctr">
            <a:noAutofit/>
          </a:bodyPr>
          <a:lstStyle/>
          <a:p>
            <a:pPr algn="ctr"/>
            <a:r>
              <a:rPr lang="en-US" sz="1400" dirty="0">
                <a:solidFill>
                  <a:schemeClr val="tx2"/>
                </a:solidFill>
                <a:effectLst/>
                <a:ea typeface="Calibri" panose="020F0502020204030204" pitchFamily="34" charset="0"/>
                <a:cs typeface="Times New Roman" panose="02020603050405020304" pitchFamily="18" charset="0"/>
              </a:rPr>
              <a:t>Omnimodus Dusnet Platform IE on chain</a:t>
            </a:r>
          </a:p>
        </p:txBody>
      </p:sp>
      <p:cxnSp>
        <p:nvCxnSpPr>
          <p:cNvPr id="46" name="Straight Connector 45">
            <a:extLst>
              <a:ext uri="{FF2B5EF4-FFF2-40B4-BE49-F238E27FC236}">
                <a16:creationId xmlns:a16="http://schemas.microsoft.com/office/drawing/2014/main" id="{7FD172F4-A2DD-AC6D-99AF-BE6B18FB3386}"/>
              </a:ext>
            </a:extLst>
          </p:cNvPr>
          <p:cNvCxnSpPr>
            <a:cxnSpLocks/>
          </p:cNvCxnSpPr>
          <p:nvPr/>
        </p:nvCxnSpPr>
        <p:spPr>
          <a:xfrm>
            <a:off x="8686914" y="4525401"/>
            <a:ext cx="73465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E9B3DB-DDFA-EC82-492A-FED1C32859A2}"/>
              </a:ext>
            </a:extLst>
          </p:cNvPr>
          <p:cNvCxnSpPr>
            <a:cxnSpLocks/>
          </p:cNvCxnSpPr>
          <p:nvPr/>
        </p:nvCxnSpPr>
        <p:spPr>
          <a:xfrm>
            <a:off x="6649121" y="5262009"/>
            <a:ext cx="4810241" cy="0"/>
          </a:xfrm>
          <a:prstGeom prst="line">
            <a:avLst/>
          </a:prstGeom>
          <a:ln>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8BAFC929-8D7A-ABA8-265D-FEFB122796C8}"/>
              </a:ext>
            </a:extLst>
          </p:cNvPr>
          <p:cNvSpPr txBox="1">
            <a:spLocks/>
          </p:cNvSpPr>
          <p:nvPr/>
        </p:nvSpPr>
        <p:spPr>
          <a:xfrm>
            <a:off x="4873139" y="803373"/>
            <a:ext cx="2794486" cy="316592"/>
          </a:xfrm>
          <a:prstGeom prst="rect">
            <a:avLst/>
          </a:prstGeom>
        </p:spPr>
        <p:txBody>
          <a:bodyPr vert="horz" lIns="0" tIns="0" rIns="0" bIns="0" rtlCol="0">
            <a:normAutofit fontScale="85000" lnSpcReduction="10000"/>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rPr>
              <a:t>2. Transactional Types</a:t>
            </a:r>
          </a:p>
          <a:p>
            <a:endParaRPr lang="en-US" sz="2400" b="1" dirty="0">
              <a:solidFill>
                <a:schemeClr val="bg1"/>
              </a:solidFill>
            </a:endParaRPr>
          </a:p>
        </p:txBody>
      </p:sp>
    </p:spTree>
    <p:extLst>
      <p:ext uri="{BB962C8B-B14F-4D97-AF65-F5344CB8AC3E}">
        <p14:creationId xmlns:p14="http://schemas.microsoft.com/office/powerpoint/2010/main" val="25611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66BC8E5-78AF-5E64-0CD8-7655B596ABDE}"/>
              </a:ext>
            </a:extLst>
          </p:cNvPr>
          <p:cNvSpPr/>
          <p:nvPr/>
        </p:nvSpPr>
        <p:spPr>
          <a:xfrm>
            <a:off x="-523932" y="-19050"/>
            <a:ext cx="12715931" cy="6858000"/>
          </a:xfrm>
          <a:prstGeom prst="rect">
            <a:avLst/>
          </a:prstGeom>
          <a:blipFill dpi="0" rotWithShape="1">
            <a:blip r:embed="rId2">
              <a:alphaModFix amt="2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1297F5F-A5D9-6ABF-0A14-6E27E26434E6}"/>
              </a:ext>
            </a:extLst>
          </p:cNvPr>
          <p:cNvSpPr/>
          <p:nvPr/>
        </p:nvSpPr>
        <p:spPr>
          <a:xfrm>
            <a:off x="304800" y="4251759"/>
            <a:ext cx="2693582" cy="996119"/>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One of the fastest </a:t>
            </a:r>
            <a:br>
              <a:rPr lang="en-US" dirty="0">
                <a:solidFill>
                  <a:schemeClr val="bg1"/>
                </a:solidFill>
              </a:rPr>
            </a:br>
            <a:r>
              <a:rPr lang="en-US" dirty="0">
                <a:solidFill>
                  <a:schemeClr val="bg1"/>
                </a:solidFill>
              </a:rPr>
              <a:t>in the market @ </a:t>
            </a:r>
            <a:r>
              <a:rPr lang="en-US" dirty="0" err="1">
                <a:solidFill>
                  <a:schemeClr val="bg1"/>
                </a:solidFill>
              </a:rPr>
              <a:t>est</a:t>
            </a:r>
            <a:endParaRPr lang="en-US" dirty="0">
              <a:solidFill>
                <a:schemeClr val="bg1"/>
              </a:solidFill>
            </a:endParaRPr>
          </a:p>
          <a:p>
            <a:pPr algn="ctr"/>
            <a:r>
              <a:rPr lang="en-US" dirty="0">
                <a:solidFill>
                  <a:schemeClr val="bg1"/>
                </a:solidFill>
              </a:rPr>
              <a:t>Million+ TPS</a:t>
            </a:r>
          </a:p>
        </p:txBody>
      </p:sp>
      <p:sp>
        <p:nvSpPr>
          <p:cNvPr id="50" name="Rectangle: Rounded Corners 49">
            <a:extLst>
              <a:ext uri="{FF2B5EF4-FFF2-40B4-BE49-F238E27FC236}">
                <a16:creationId xmlns:a16="http://schemas.microsoft.com/office/drawing/2014/main" id="{E43C5082-9A58-8485-9B4C-87CF65D11DB5}"/>
              </a:ext>
            </a:extLst>
          </p:cNvPr>
          <p:cNvSpPr/>
          <p:nvPr/>
        </p:nvSpPr>
        <p:spPr>
          <a:xfrm>
            <a:off x="4749207" y="4251758"/>
            <a:ext cx="2693582" cy="996119"/>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Definitive security features</a:t>
            </a:r>
          </a:p>
          <a:p>
            <a:pPr algn="ctr"/>
            <a:r>
              <a:rPr lang="en-US" dirty="0">
                <a:solidFill>
                  <a:schemeClr val="bg1"/>
                </a:solidFill>
              </a:rPr>
              <a:t> including 3FA</a:t>
            </a:r>
          </a:p>
        </p:txBody>
      </p:sp>
      <p:sp>
        <p:nvSpPr>
          <p:cNvPr id="51" name="Rectangle: Rounded Corners 50">
            <a:extLst>
              <a:ext uri="{FF2B5EF4-FFF2-40B4-BE49-F238E27FC236}">
                <a16:creationId xmlns:a16="http://schemas.microsoft.com/office/drawing/2014/main" id="{4E124666-707E-5949-A12C-9FDDD44E1346}"/>
              </a:ext>
            </a:extLst>
          </p:cNvPr>
          <p:cNvSpPr/>
          <p:nvPr/>
        </p:nvSpPr>
        <p:spPr>
          <a:xfrm>
            <a:off x="1937857" y="5527880"/>
            <a:ext cx="8183502" cy="469914"/>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Will be one of the most reliable, safest, Decentralized, &amp; Renounced</a:t>
            </a:r>
          </a:p>
        </p:txBody>
      </p:sp>
      <p:sp>
        <p:nvSpPr>
          <p:cNvPr id="52" name="Rectangle: Rounded Corners 12">
            <a:extLst>
              <a:ext uri="{FF2B5EF4-FFF2-40B4-BE49-F238E27FC236}">
                <a16:creationId xmlns:a16="http://schemas.microsoft.com/office/drawing/2014/main" id="{B89D2D2D-36B4-82D0-BBDB-C44AFAED377E}"/>
              </a:ext>
            </a:extLst>
          </p:cNvPr>
          <p:cNvSpPr/>
          <p:nvPr/>
        </p:nvSpPr>
        <p:spPr>
          <a:xfrm>
            <a:off x="9193614" y="4251759"/>
            <a:ext cx="2693582" cy="996119"/>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Cross chain ever evolving abilities with the potential of Horizontal Sharding</a:t>
            </a:r>
          </a:p>
        </p:txBody>
      </p:sp>
      <p:grpSp>
        <p:nvGrpSpPr>
          <p:cNvPr id="53" name="Group 52">
            <a:extLst>
              <a:ext uri="{FF2B5EF4-FFF2-40B4-BE49-F238E27FC236}">
                <a16:creationId xmlns:a16="http://schemas.microsoft.com/office/drawing/2014/main" id="{1A44ED4A-BA9C-D031-62CB-4D7EE9B788D5}"/>
              </a:ext>
            </a:extLst>
          </p:cNvPr>
          <p:cNvGrpSpPr/>
          <p:nvPr/>
        </p:nvGrpSpPr>
        <p:grpSpPr>
          <a:xfrm>
            <a:off x="734296" y="2187613"/>
            <a:ext cx="1834590" cy="1834588"/>
            <a:chOff x="718163" y="2320142"/>
            <a:chExt cx="880555" cy="880555"/>
          </a:xfrm>
        </p:grpSpPr>
        <p:sp>
          <p:nvSpPr>
            <p:cNvPr id="54" name="Oval 53">
              <a:extLst>
                <a:ext uri="{FF2B5EF4-FFF2-40B4-BE49-F238E27FC236}">
                  <a16:creationId xmlns:a16="http://schemas.microsoft.com/office/drawing/2014/main" id="{F1D9DE30-1827-9303-7CE8-F46B335A24A9}"/>
                </a:ext>
              </a:extLst>
            </p:cNvPr>
            <p:cNvSpPr/>
            <p:nvPr/>
          </p:nvSpPr>
          <p:spPr>
            <a:xfrm>
              <a:off x="718163" y="2320142"/>
              <a:ext cx="880555" cy="880555"/>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23B48777-CDDB-8137-F3D6-5F941BA5EFF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24" y="2522103"/>
              <a:ext cx="476635" cy="476634"/>
            </a:xfrm>
            <a:prstGeom prst="rect">
              <a:avLst/>
            </a:prstGeom>
          </p:spPr>
        </p:pic>
      </p:grpSp>
      <p:grpSp>
        <p:nvGrpSpPr>
          <p:cNvPr id="59" name="Group 58">
            <a:extLst>
              <a:ext uri="{FF2B5EF4-FFF2-40B4-BE49-F238E27FC236}">
                <a16:creationId xmlns:a16="http://schemas.microsoft.com/office/drawing/2014/main" id="{123B3C16-7FB9-017A-EE83-D35692450A1A}"/>
              </a:ext>
            </a:extLst>
          </p:cNvPr>
          <p:cNvGrpSpPr/>
          <p:nvPr/>
        </p:nvGrpSpPr>
        <p:grpSpPr>
          <a:xfrm>
            <a:off x="5178700" y="2187613"/>
            <a:ext cx="1834590" cy="1834588"/>
            <a:chOff x="718163" y="2320142"/>
            <a:chExt cx="880555" cy="880555"/>
          </a:xfrm>
        </p:grpSpPr>
        <p:sp>
          <p:nvSpPr>
            <p:cNvPr id="60" name="Oval 59">
              <a:extLst>
                <a:ext uri="{FF2B5EF4-FFF2-40B4-BE49-F238E27FC236}">
                  <a16:creationId xmlns:a16="http://schemas.microsoft.com/office/drawing/2014/main" id="{A90501C7-FF90-C310-65C2-40862C383694}"/>
                </a:ext>
              </a:extLst>
            </p:cNvPr>
            <p:cNvSpPr/>
            <p:nvPr/>
          </p:nvSpPr>
          <p:spPr>
            <a:xfrm>
              <a:off x="718163" y="2320142"/>
              <a:ext cx="880555" cy="880555"/>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a:extLst>
                <a:ext uri="{FF2B5EF4-FFF2-40B4-BE49-F238E27FC236}">
                  <a16:creationId xmlns:a16="http://schemas.microsoft.com/office/drawing/2014/main" id="{5B95BDCF-63F5-2CAE-9D99-732B6380A2B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6173" y="2548153"/>
              <a:ext cx="424535" cy="424535"/>
            </a:xfrm>
            <a:prstGeom prst="rect">
              <a:avLst/>
            </a:prstGeom>
          </p:spPr>
        </p:pic>
      </p:grpSp>
      <p:grpSp>
        <p:nvGrpSpPr>
          <p:cNvPr id="62" name="Group 61">
            <a:extLst>
              <a:ext uri="{FF2B5EF4-FFF2-40B4-BE49-F238E27FC236}">
                <a16:creationId xmlns:a16="http://schemas.microsoft.com/office/drawing/2014/main" id="{FE9CB9C2-BB07-3026-BAE2-8C3CA9FBCBC9}"/>
              </a:ext>
            </a:extLst>
          </p:cNvPr>
          <p:cNvGrpSpPr/>
          <p:nvPr/>
        </p:nvGrpSpPr>
        <p:grpSpPr>
          <a:xfrm>
            <a:off x="9623110" y="2187613"/>
            <a:ext cx="1834590" cy="1834588"/>
            <a:chOff x="718163" y="2320142"/>
            <a:chExt cx="880555" cy="880555"/>
          </a:xfrm>
        </p:grpSpPr>
        <p:sp>
          <p:nvSpPr>
            <p:cNvPr id="63" name="Oval 62">
              <a:extLst>
                <a:ext uri="{FF2B5EF4-FFF2-40B4-BE49-F238E27FC236}">
                  <a16:creationId xmlns:a16="http://schemas.microsoft.com/office/drawing/2014/main" id="{0E98963E-45C5-4CBC-B9F8-31B18FB831C7}"/>
                </a:ext>
              </a:extLst>
            </p:cNvPr>
            <p:cNvSpPr/>
            <p:nvPr/>
          </p:nvSpPr>
          <p:spPr>
            <a:xfrm>
              <a:off x="718163" y="2320142"/>
              <a:ext cx="880555" cy="880555"/>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a:extLst>
                <a:ext uri="{FF2B5EF4-FFF2-40B4-BE49-F238E27FC236}">
                  <a16:creationId xmlns:a16="http://schemas.microsoft.com/office/drawing/2014/main" id="{EAB764D6-6F58-536A-2484-8C9A3B21F65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90294" y="2492273"/>
              <a:ext cx="536294" cy="536294"/>
            </a:xfrm>
            <a:prstGeom prst="rect">
              <a:avLst/>
            </a:prstGeom>
          </p:spPr>
        </p:pic>
      </p:grpSp>
      <p:sp>
        <p:nvSpPr>
          <p:cNvPr id="74" name="TextBox 73">
            <a:extLst>
              <a:ext uri="{FF2B5EF4-FFF2-40B4-BE49-F238E27FC236}">
                <a16:creationId xmlns:a16="http://schemas.microsoft.com/office/drawing/2014/main" id="{B5E1D225-3A7C-F88E-7BDD-B30FD7185DB7}"/>
              </a:ext>
            </a:extLst>
          </p:cNvPr>
          <p:cNvSpPr txBox="1"/>
          <p:nvPr/>
        </p:nvSpPr>
        <p:spPr>
          <a:xfrm>
            <a:off x="11737181" y="6210300"/>
            <a:ext cx="150015"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2"/>
                </a:solidFill>
              </a:rPr>
              <a:pPr algn="r"/>
              <a:t>11</a:t>
            </a:fld>
            <a:endParaRPr lang="en-US" sz="1350" dirty="0">
              <a:solidFill>
                <a:schemeClr val="bg2"/>
              </a:solidFill>
            </a:endParaRPr>
          </a:p>
        </p:txBody>
      </p:sp>
      <p:sp>
        <p:nvSpPr>
          <p:cNvPr id="75" name="TextBox 74">
            <a:extLst>
              <a:ext uri="{FF2B5EF4-FFF2-40B4-BE49-F238E27FC236}">
                <a16:creationId xmlns:a16="http://schemas.microsoft.com/office/drawing/2014/main" id="{4BCDF222-D93C-22C9-BD36-56BE855529DB}"/>
              </a:ext>
            </a:extLst>
          </p:cNvPr>
          <p:cNvSpPr txBox="1"/>
          <p:nvPr/>
        </p:nvSpPr>
        <p:spPr>
          <a:xfrm>
            <a:off x="8959626" y="6347085"/>
            <a:ext cx="2501106" cy="297930"/>
          </a:xfrm>
          <a:prstGeom prst="rect">
            <a:avLst/>
          </a:prstGeom>
          <a:noFill/>
        </p:spPr>
        <p:txBody>
          <a:bodyPr wrap="square" lIns="0" tIns="0" rIns="0" bIns="0" rtlCol="0" anchor="ctr" anchorCtr="0">
            <a:noAutofit/>
          </a:bodyPr>
          <a:lstStyle/>
          <a:p>
            <a:pPr algn="r"/>
            <a:r>
              <a:rPr lang="en-US" sz="900" dirty="0">
                <a:solidFill>
                  <a:schemeClr val="bg2"/>
                </a:solidFill>
              </a:rPr>
              <a:t>© OMNIMODUS, LLC 2022</a:t>
            </a:r>
          </a:p>
        </p:txBody>
      </p:sp>
      <p:cxnSp>
        <p:nvCxnSpPr>
          <p:cNvPr id="76" name="Straight Connector 75">
            <a:extLst>
              <a:ext uri="{FF2B5EF4-FFF2-40B4-BE49-F238E27FC236}">
                <a16:creationId xmlns:a16="http://schemas.microsoft.com/office/drawing/2014/main" id="{06BEB951-24DA-B200-FE12-7A5D78548B09}"/>
              </a:ext>
            </a:extLst>
          </p:cNvPr>
          <p:cNvCxnSpPr>
            <a:cxnSpLocks/>
          </p:cNvCxnSpPr>
          <p:nvPr/>
        </p:nvCxnSpPr>
        <p:spPr>
          <a:xfrm>
            <a:off x="11598956" y="6396836"/>
            <a:ext cx="0" cy="198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1D1EB1C7-264A-217B-5761-5F0957C12D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5272" y="6393657"/>
            <a:ext cx="2415924" cy="252410"/>
          </a:xfrm>
          <a:prstGeom prst="rect">
            <a:avLst/>
          </a:prstGeom>
        </p:spPr>
      </p:pic>
      <p:sp>
        <p:nvSpPr>
          <p:cNvPr id="30" name="Text Placeholder 7">
            <a:extLst>
              <a:ext uri="{FF2B5EF4-FFF2-40B4-BE49-F238E27FC236}">
                <a16:creationId xmlns:a16="http://schemas.microsoft.com/office/drawing/2014/main" id="{303917C3-1BFA-E4AD-9B25-8772D4A86E82}"/>
              </a:ext>
            </a:extLst>
          </p:cNvPr>
          <p:cNvSpPr txBox="1">
            <a:spLocks/>
          </p:cNvSpPr>
          <p:nvPr/>
        </p:nvSpPr>
        <p:spPr>
          <a:xfrm>
            <a:off x="4715058" y="465499"/>
            <a:ext cx="2761874" cy="316592"/>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rPr>
              <a:t>3. Blockchain Choice</a:t>
            </a:r>
          </a:p>
          <a:p>
            <a:endParaRPr lang="en-US" sz="2000" b="1" dirty="0">
              <a:solidFill>
                <a:schemeClr val="bg1"/>
              </a:solidFill>
            </a:endParaRPr>
          </a:p>
        </p:txBody>
      </p:sp>
      <p:sp>
        <p:nvSpPr>
          <p:cNvPr id="28" name="Text Placeholder 7">
            <a:extLst>
              <a:ext uri="{FF2B5EF4-FFF2-40B4-BE49-F238E27FC236}">
                <a16:creationId xmlns:a16="http://schemas.microsoft.com/office/drawing/2014/main" id="{A8299962-4BF1-F791-F4BA-AA9A22A1CF19}"/>
              </a:ext>
            </a:extLst>
          </p:cNvPr>
          <p:cNvSpPr txBox="1">
            <a:spLocks/>
          </p:cNvSpPr>
          <p:nvPr/>
        </p:nvSpPr>
        <p:spPr>
          <a:xfrm>
            <a:off x="9797943" y="1234132"/>
            <a:ext cx="1484923" cy="316592"/>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rPr>
              <a:t>SCALABILITY</a:t>
            </a:r>
          </a:p>
          <a:p>
            <a:endParaRPr lang="en-US" sz="2000" b="1" dirty="0">
              <a:solidFill>
                <a:schemeClr val="bg1"/>
              </a:solidFill>
            </a:endParaRPr>
          </a:p>
        </p:txBody>
      </p:sp>
      <p:sp>
        <p:nvSpPr>
          <p:cNvPr id="31" name="Text Placeholder 7">
            <a:extLst>
              <a:ext uri="{FF2B5EF4-FFF2-40B4-BE49-F238E27FC236}">
                <a16:creationId xmlns:a16="http://schemas.microsoft.com/office/drawing/2014/main" id="{1D48B7EB-1130-D851-EE55-85917CC96D65}"/>
              </a:ext>
            </a:extLst>
          </p:cNvPr>
          <p:cNvSpPr txBox="1">
            <a:spLocks/>
          </p:cNvSpPr>
          <p:nvPr/>
        </p:nvSpPr>
        <p:spPr>
          <a:xfrm>
            <a:off x="5458202" y="1249064"/>
            <a:ext cx="1142812" cy="316592"/>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rPr>
              <a:t>SECURITY</a:t>
            </a:r>
          </a:p>
        </p:txBody>
      </p:sp>
      <p:sp>
        <p:nvSpPr>
          <p:cNvPr id="32" name="Text Placeholder 7">
            <a:extLst>
              <a:ext uri="{FF2B5EF4-FFF2-40B4-BE49-F238E27FC236}">
                <a16:creationId xmlns:a16="http://schemas.microsoft.com/office/drawing/2014/main" id="{A6C7B7CB-54D6-0F91-CD24-F7CFA9950385}"/>
              </a:ext>
            </a:extLst>
          </p:cNvPr>
          <p:cNvSpPr txBox="1">
            <a:spLocks/>
          </p:cNvSpPr>
          <p:nvPr/>
        </p:nvSpPr>
        <p:spPr>
          <a:xfrm>
            <a:off x="1208958" y="1234132"/>
            <a:ext cx="885266" cy="316592"/>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bg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bg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bg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rPr>
              <a:t>SPEED</a:t>
            </a:r>
          </a:p>
        </p:txBody>
      </p:sp>
    </p:spTree>
    <p:extLst>
      <p:ext uri="{BB962C8B-B14F-4D97-AF65-F5344CB8AC3E}">
        <p14:creationId xmlns:p14="http://schemas.microsoft.com/office/powerpoint/2010/main" val="218344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246F94A-6DB4-2D3B-6179-088DDEA36B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1" cy="4057650"/>
          </a:xfrm>
          <a:prstGeom prst="rect">
            <a:avLst/>
          </a:prstGeom>
        </p:spPr>
      </p:pic>
      <p:sp>
        <p:nvSpPr>
          <p:cNvPr id="42" name="Rectangle 41">
            <a:extLst>
              <a:ext uri="{FF2B5EF4-FFF2-40B4-BE49-F238E27FC236}">
                <a16:creationId xmlns:a16="http://schemas.microsoft.com/office/drawing/2014/main" id="{A1094E62-1AB3-5AAE-BDEF-149450227E2C}"/>
              </a:ext>
            </a:extLst>
          </p:cNvPr>
          <p:cNvSpPr/>
          <p:nvPr/>
        </p:nvSpPr>
        <p:spPr>
          <a:xfrm>
            <a:off x="-2" y="0"/>
            <a:ext cx="12192000" cy="405765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86B315A-AD12-BEE1-EB88-3BD7E1D304A5}"/>
              </a:ext>
            </a:extLst>
          </p:cNvPr>
          <p:cNvCxnSpPr>
            <a:cxnSpLocks/>
          </p:cNvCxnSpPr>
          <p:nvPr/>
        </p:nvCxnSpPr>
        <p:spPr>
          <a:xfrm>
            <a:off x="0" y="4057650"/>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A95A707-CFE8-6E41-15CE-E1620F33F886}"/>
              </a:ext>
            </a:extLst>
          </p:cNvPr>
          <p:cNvSpPr/>
          <p:nvPr/>
        </p:nvSpPr>
        <p:spPr>
          <a:xfrm>
            <a:off x="304800" y="1562582"/>
            <a:ext cx="2693582" cy="4354545"/>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1FEB41-78BC-EFC5-B6BE-85F2AB9FF46E}"/>
              </a:ext>
            </a:extLst>
          </p:cNvPr>
          <p:cNvSpPr/>
          <p:nvPr/>
        </p:nvSpPr>
        <p:spPr>
          <a:xfrm>
            <a:off x="6230676" y="1562582"/>
            <a:ext cx="2693582" cy="4354545"/>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6397560-C56D-0639-E1E0-3C62E65091DD}"/>
              </a:ext>
            </a:extLst>
          </p:cNvPr>
          <p:cNvSpPr/>
          <p:nvPr/>
        </p:nvSpPr>
        <p:spPr>
          <a:xfrm>
            <a:off x="3267738" y="1562582"/>
            <a:ext cx="2693582" cy="4354545"/>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2">
            <a:extLst>
              <a:ext uri="{FF2B5EF4-FFF2-40B4-BE49-F238E27FC236}">
                <a16:creationId xmlns:a16="http://schemas.microsoft.com/office/drawing/2014/main" id="{1F687C98-01EB-40E3-E856-F8F2754AC508}"/>
              </a:ext>
            </a:extLst>
          </p:cNvPr>
          <p:cNvSpPr/>
          <p:nvPr/>
        </p:nvSpPr>
        <p:spPr>
          <a:xfrm>
            <a:off x="9193614" y="1562582"/>
            <a:ext cx="2693582" cy="4354545"/>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566DFC-D4A9-DD86-5015-7ADDABDCCD59}"/>
              </a:ext>
            </a:extLst>
          </p:cNvPr>
          <p:cNvSpPr txBox="1"/>
          <p:nvPr/>
        </p:nvSpPr>
        <p:spPr>
          <a:xfrm>
            <a:off x="525406" y="3743070"/>
            <a:ext cx="2252370" cy="1978720"/>
          </a:xfrm>
          <a:prstGeom prst="rect">
            <a:avLst/>
          </a:prstGeom>
          <a:noFill/>
        </p:spPr>
        <p:txBody>
          <a:bodyPr wrap="square" lIns="0" tIns="0" rIns="0" bIns="0">
            <a:noAutofit/>
          </a:bodyPr>
          <a:lstStyle/>
          <a:p>
            <a:pPr algn="ctr">
              <a:spcAft>
                <a:spcPts val="600"/>
              </a:spcAft>
            </a:pPr>
            <a:r>
              <a:rPr lang="en-PH" sz="2800" b="1" dirty="0">
                <a:solidFill>
                  <a:schemeClr val="tx2"/>
                </a:solidFill>
                <a:ea typeface="Calibri" panose="020F0502020204030204" pitchFamily="34" charset="0"/>
                <a:cs typeface="Times New Roman" panose="02020603050405020304" pitchFamily="18" charset="0"/>
              </a:rPr>
              <a:t>Timer</a:t>
            </a:r>
          </a:p>
          <a:p>
            <a:pPr algn="ctr"/>
            <a:r>
              <a:rPr lang="en-US" sz="1400" dirty="0">
                <a:solidFill>
                  <a:schemeClr val="tx2"/>
                </a:solidFill>
                <a:ea typeface="Calibri" panose="020F0502020204030204" pitchFamily="34" charset="0"/>
                <a:cs typeface="Times New Roman" panose="02020603050405020304" pitchFamily="18" charset="0"/>
              </a:rPr>
              <a:t>The Receiver of MODUS will have a certain amount of time to enter a password for transaction or it will be sent back to Sender automatically</a:t>
            </a:r>
            <a:endParaRPr lang="en-PH" sz="1400" dirty="0">
              <a:solidFill>
                <a:schemeClr val="tx2"/>
              </a:solidFill>
              <a:effectLst/>
              <a:ea typeface="Calibri" panose="020F0502020204030204" pitchFamily="34" charset="0"/>
              <a:cs typeface="Times New Roman" panose="02020603050405020304" pitchFamily="18" charset="0"/>
            </a:endParaRPr>
          </a:p>
        </p:txBody>
      </p:sp>
      <p:pic>
        <p:nvPicPr>
          <p:cNvPr id="35" name="Graphic 34">
            <a:extLst>
              <a:ext uri="{FF2B5EF4-FFF2-40B4-BE49-F238E27FC236}">
                <a16:creationId xmlns:a16="http://schemas.microsoft.com/office/drawing/2014/main" id="{FCD3E92A-6F47-E0D1-BDB5-6FA0AF838C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13599" y="2232882"/>
            <a:ext cx="1053612" cy="1053612"/>
          </a:xfrm>
          <a:prstGeom prst="rect">
            <a:avLst/>
          </a:prstGeom>
        </p:spPr>
      </p:pic>
      <p:sp>
        <p:nvSpPr>
          <p:cNvPr id="36" name="TextBox 35">
            <a:extLst>
              <a:ext uri="{FF2B5EF4-FFF2-40B4-BE49-F238E27FC236}">
                <a16:creationId xmlns:a16="http://schemas.microsoft.com/office/drawing/2014/main" id="{09FE495F-E0A1-241D-C09C-A6C44D5F6A45}"/>
              </a:ext>
            </a:extLst>
          </p:cNvPr>
          <p:cNvSpPr txBox="1"/>
          <p:nvPr/>
        </p:nvSpPr>
        <p:spPr>
          <a:xfrm>
            <a:off x="3488344" y="3743069"/>
            <a:ext cx="2252370" cy="1897239"/>
          </a:xfrm>
          <a:prstGeom prst="rect">
            <a:avLst/>
          </a:prstGeom>
          <a:noFill/>
        </p:spPr>
        <p:txBody>
          <a:bodyPr wrap="square" lIns="0" tIns="0" rIns="0" bIns="0">
            <a:noAutofit/>
          </a:bodyPr>
          <a:lstStyle/>
          <a:p>
            <a:pPr algn="ctr">
              <a:spcAft>
                <a:spcPts val="600"/>
              </a:spcAft>
            </a:pPr>
            <a:r>
              <a:rPr lang="en-PH" sz="2800" b="1" dirty="0">
                <a:solidFill>
                  <a:schemeClr val="tx2"/>
                </a:solidFill>
                <a:ea typeface="Calibri" panose="020F0502020204030204" pitchFamily="34" charset="0"/>
                <a:cs typeface="Times New Roman" panose="02020603050405020304" pitchFamily="18" charset="0"/>
              </a:rPr>
              <a:t>Tries</a:t>
            </a:r>
          </a:p>
          <a:p>
            <a:pPr algn="ctr"/>
            <a:r>
              <a:rPr lang="en-US" sz="1400" dirty="0">
                <a:solidFill>
                  <a:schemeClr val="tx2"/>
                </a:solidFill>
                <a:ea typeface="Calibri" panose="020F0502020204030204" pitchFamily="34" charset="0"/>
                <a:cs typeface="Times New Roman" panose="02020603050405020304" pitchFamily="18" charset="0"/>
              </a:rPr>
              <a:t>The Receiver of MODUS will have a certain number of tries to enter a password for transaction or it will be sent back to Sender automatically</a:t>
            </a:r>
            <a:endParaRPr lang="en-PH" sz="1400" dirty="0">
              <a:solidFill>
                <a:schemeClr val="tx2"/>
              </a:solidFill>
              <a:effectLst/>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B7C86FD8-9A7B-DA3B-A2FB-EDA4D72F4D62}"/>
              </a:ext>
            </a:extLst>
          </p:cNvPr>
          <p:cNvSpPr txBox="1"/>
          <p:nvPr/>
        </p:nvSpPr>
        <p:spPr>
          <a:xfrm>
            <a:off x="6382693" y="3743070"/>
            <a:ext cx="2344848" cy="1978720"/>
          </a:xfrm>
          <a:prstGeom prst="rect">
            <a:avLst/>
          </a:prstGeom>
          <a:noFill/>
        </p:spPr>
        <p:txBody>
          <a:bodyPr wrap="square" lIns="0" tIns="0" rIns="0" bIns="0">
            <a:noAutofit/>
          </a:bodyPr>
          <a:lstStyle/>
          <a:p>
            <a:pPr algn="ctr">
              <a:spcAft>
                <a:spcPts val="600"/>
              </a:spcAft>
            </a:pPr>
            <a:r>
              <a:rPr lang="en-US" sz="2800" b="1" dirty="0">
                <a:solidFill>
                  <a:schemeClr val="tx2"/>
                </a:solidFill>
                <a:ea typeface="Calibri" panose="020F0502020204030204" pitchFamily="34" charset="0"/>
                <a:cs typeface="Times New Roman" panose="02020603050405020304" pitchFamily="18" charset="0"/>
              </a:rPr>
              <a:t>Password</a:t>
            </a:r>
            <a:br>
              <a:rPr lang="en-US" sz="2800" b="1" dirty="0">
                <a:solidFill>
                  <a:schemeClr val="tx2"/>
                </a:solidFill>
                <a:ea typeface="Calibri" panose="020F0502020204030204" pitchFamily="34" charset="0"/>
                <a:cs typeface="Times New Roman" panose="02020603050405020304" pitchFamily="18" charset="0"/>
              </a:rPr>
            </a:br>
            <a:r>
              <a:rPr lang="en-US" sz="1600" dirty="0">
                <a:solidFill>
                  <a:schemeClr val="tx2"/>
                </a:solidFill>
                <a:ea typeface="Calibri" panose="020F0502020204030204" pitchFamily="34" charset="0"/>
                <a:cs typeface="Times New Roman" panose="02020603050405020304" pitchFamily="18" charset="0"/>
              </a:rPr>
              <a:t>The Receiver of MODUS will immediately receive a password via text or email from the Sender to proceed with the transaction</a:t>
            </a:r>
            <a:endParaRPr lang="en-US" sz="2800" dirty="0">
              <a:solidFill>
                <a:schemeClr val="tx2"/>
              </a:solidFill>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D788302F-2C0D-0A00-1DB8-D7777AF75F25}"/>
              </a:ext>
            </a:extLst>
          </p:cNvPr>
          <p:cNvSpPr txBox="1"/>
          <p:nvPr/>
        </p:nvSpPr>
        <p:spPr>
          <a:xfrm>
            <a:off x="9414220" y="3743070"/>
            <a:ext cx="2252370" cy="1978720"/>
          </a:xfrm>
          <a:prstGeom prst="rect">
            <a:avLst/>
          </a:prstGeom>
          <a:noFill/>
        </p:spPr>
        <p:txBody>
          <a:bodyPr wrap="square" lIns="0" tIns="0" rIns="0" bIns="0">
            <a:noAutofit/>
          </a:bodyPr>
          <a:lstStyle/>
          <a:p>
            <a:pPr algn="ctr">
              <a:spcAft>
                <a:spcPts val="600"/>
              </a:spcAft>
            </a:pPr>
            <a:r>
              <a:rPr lang="en-US" sz="2800" b="1" dirty="0">
                <a:solidFill>
                  <a:schemeClr val="tx2"/>
                </a:solidFill>
                <a:ea typeface="Calibri" panose="020F0502020204030204" pitchFamily="34" charset="0"/>
                <a:cs typeface="Times New Roman" panose="02020603050405020304" pitchFamily="18" charset="0"/>
              </a:rPr>
              <a:t>Undo</a:t>
            </a:r>
          </a:p>
          <a:p>
            <a:pPr algn="ctr"/>
            <a:endParaRPr lang="en-US" sz="1400" dirty="0">
              <a:solidFill>
                <a:schemeClr val="tx2"/>
              </a:solidFill>
              <a:ea typeface="Calibri" panose="020F0502020204030204" pitchFamily="34" charset="0"/>
              <a:cs typeface="Times New Roman" panose="02020603050405020304" pitchFamily="18" charset="0"/>
            </a:endParaRPr>
          </a:p>
          <a:p>
            <a:pPr algn="ctr"/>
            <a:r>
              <a:rPr lang="en-US" sz="1400" dirty="0">
                <a:solidFill>
                  <a:schemeClr val="tx2"/>
                </a:solidFill>
                <a:ea typeface="Calibri" panose="020F0502020204030204" pitchFamily="34" charset="0"/>
                <a:cs typeface="Times New Roman" panose="02020603050405020304" pitchFamily="18" charset="0"/>
              </a:rPr>
              <a:t>Sender will have 2 options prior to sending the transaction:</a:t>
            </a:r>
          </a:p>
          <a:p>
            <a:pPr algn="ctr"/>
            <a:endParaRPr lang="en-US" sz="1400" dirty="0">
              <a:solidFill>
                <a:schemeClr val="tx2"/>
              </a:solidFill>
              <a:ea typeface="Calibri" panose="020F0502020204030204" pitchFamily="34" charset="0"/>
              <a:cs typeface="Times New Roman" panose="02020603050405020304" pitchFamily="18" charset="0"/>
            </a:endParaRPr>
          </a:p>
          <a:p>
            <a:pPr algn="ctr"/>
            <a:r>
              <a:rPr lang="en-US" sz="1400" dirty="0">
                <a:solidFill>
                  <a:schemeClr val="tx2"/>
                </a:solidFill>
                <a:ea typeface="Calibri" panose="020F0502020204030204" pitchFamily="34" charset="0"/>
                <a:cs typeface="Times New Roman" panose="02020603050405020304" pitchFamily="18" charset="0"/>
              </a:rPr>
              <a:t>Cancel or Bypass</a:t>
            </a:r>
          </a:p>
        </p:txBody>
      </p:sp>
      <p:pic>
        <p:nvPicPr>
          <p:cNvPr id="39" name="Graphic 38">
            <a:extLst>
              <a:ext uri="{FF2B5EF4-FFF2-40B4-BE49-F238E27FC236}">
                <a16:creationId xmlns:a16="http://schemas.microsoft.com/office/drawing/2014/main" id="{2DD14F3E-59AA-72DD-6167-C8B01C2574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87723" y="2232882"/>
            <a:ext cx="1053612" cy="1053612"/>
          </a:xfrm>
          <a:prstGeom prst="rect">
            <a:avLst/>
          </a:prstGeom>
        </p:spPr>
      </p:pic>
      <p:pic>
        <p:nvPicPr>
          <p:cNvPr id="40" name="Graphic 39">
            <a:extLst>
              <a:ext uri="{FF2B5EF4-FFF2-40B4-BE49-F238E27FC236}">
                <a16:creationId xmlns:a16="http://schemas.microsoft.com/office/drawing/2014/main" id="{D00D3F83-BCFB-B843-C0D0-B6E597EB3DF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24785" y="2232882"/>
            <a:ext cx="1053612" cy="1053612"/>
          </a:xfrm>
          <a:prstGeom prst="rect">
            <a:avLst/>
          </a:prstGeom>
        </p:spPr>
      </p:pic>
      <p:pic>
        <p:nvPicPr>
          <p:cNvPr id="41" name="Graphic 40">
            <a:extLst>
              <a:ext uri="{FF2B5EF4-FFF2-40B4-BE49-F238E27FC236}">
                <a16:creationId xmlns:a16="http://schemas.microsoft.com/office/drawing/2014/main" id="{33384CBA-C891-6821-D402-9156DC67931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050661" y="2232882"/>
            <a:ext cx="1053612" cy="1053612"/>
          </a:xfrm>
          <a:prstGeom prst="rect">
            <a:avLst/>
          </a:prstGeom>
        </p:spPr>
      </p:pic>
      <p:sp>
        <p:nvSpPr>
          <p:cNvPr id="7" name="Text Placeholder 6">
            <a:extLst>
              <a:ext uri="{FF2B5EF4-FFF2-40B4-BE49-F238E27FC236}">
                <a16:creationId xmlns:a16="http://schemas.microsoft.com/office/drawing/2014/main" id="{3E7B28E2-F742-D961-AD5D-D5546D75983D}"/>
              </a:ext>
            </a:extLst>
          </p:cNvPr>
          <p:cNvSpPr>
            <a:spLocks noGrp="1"/>
          </p:cNvSpPr>
          <p:nvPr>
            <p:ph type="body" sz="quarter" idx="11"/>
          </p:nvPr>
        </p:nvSpPr>
        <p:spPr>
          <a:xfrm>
            <a:off x="4504223" y="878467"/>
            <a:ext cx="3183549" cy="316592"/>
          </a:xfrm>
        </p:spPr>
        <p:txBody>
          <a:bodyPr>
            <a:normAutofit fontScale="92500"/>
          </a:bodyPr>
          <a:lstStyle/>
          <a:p>
            <a:r>
              <a:rPr lang="en-US" sz="2000" dirty="0"/>
              <a:t>4. Human Error  is removed</a:t>
            </a:r>
          </a:p>
        </p:txBody>
      </p:sp>
    </p:spTree>
    <p:extLst>
      <p:ext uri="{BB962C8B-B14F-4D97-AF65-F5344CB8AC3E}">
        <p14:creationId xmlns:p14="http://schemas.microsoft.com/office/powerpoint/2010/main" val="118173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D86E5F3-99B3-DEC1-BB6D-42AB23213A4C}"/>
              </a:ext>
            </a:extLst>
          </p:cNvPr>
          <p:cNvCxnSpPr>
            <a:cxnSpLocks/>
          </p:cNvCxnSpPr>
          <p:nvPr/>
        </p:nvCxnSpPr>
        <p:spPr>
          <a:xfrm>
            <a:off x="0" y="2990607"/>
            <a:ext cx="12192000" cy="0"/>
          </a:xfrm>
          <a:prstGeom prst="line">
            <a:avLst/>
          </a:prstGeom>
          <a:ln w="4762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EB90AC1-EDD4-5240-B173-5BC4DDF787EA}"/>
              </a:ext>
            </a:extLst>
          </p:cNvPr>
          <p:cNvSpPr>
            <a:spLocks noGrp="1"/>
          </p:cNvSpPr>
          <p:nvPr>
            <p:ph type="body" sz="quarter" idx="11"/>
          </p:nvPr>
        </p:nvSpPr>
        <p:spPr>
          <a:xfrm>
            <a:off x="2047587" y="1269655"/>
            <a:ext cx="8096816" cy="316592"/>
          </a:xfrm>
        </p:spPr>
        <p:txBody>
          <a:bodyPr>
            <a:normAutofit/>
          </a:bodyPr>
          <a:lstStyle/>
          <a:p>
            <a:pPr marR="0" lvl="0">
              <a:lnSpc>
                <a:spcPct val="100000"/>
              </a:lnSpc>
              <a:spcAft>
                <a:spcPts val="0"/>
              </a:spcAft>
            </a:pPr>
            <a:r>
              <a:rPr lang="en-US" sz="2000" dirty="0"/>
              <a:t>5. Emotion &amp; Fear are removed when making a transaction </a:t>
            </a:r>
          </a:p>
        </p:txBody>
      </p:sp>
      <p:sp>
        <p:nvSpPr>
          <p:cNvPr id="6" name="Rectangle: Rounded Corners 5">
            <a:extLst>
              <a:ext uri="{FF2B5EF4-FFF2-40B4-BE49-F238E27FC236}">
                <a16:creationId xmlns:a16="http://schemas.microsoft.com/office/drawing/2014/main" id="{1CB3EDC9-2A25-4BC6-CB6C-69EF8A43B816}"/>
              </a:ext>
            </a:extLst>
          </p:cNvPr>
          <p:cNvSpPr/>
          <p:nvPr/>
        </p:nvSpPr>
        <p:spPr>
          <a:xfrm>
            <a:off x="154393" y="4084859"/>
            <a:ext cx="2693582" cy="1667966"/>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Scared to make transactions but NOW knowing either the Receiver will claim it or it is returned to the Sender </a:t>
            </a:r>
          </a:p>
        </p:txBody>
      </p:sp>
      <p:sp>
        <p:nvSpPr>
          <p:cNvPr id="7" name="Rectangle: Rounded Corners 6">
            <a:extLst>
              <a:ext uri="{FF2B5EF4-FFF2-40B4-BE49-F238E27FC236}">
                <a16:creationId xmlns:a16="http://schemas.microsoft.com/office/drawing/2014/main" id="{1276A13C-1B9C-4E4C-A8C8-C9A9A900DD32}"/>
              </a:ext>
            </a:extLst>
          </p:cNvPr>
          <p:cNvSpPr/>
          <p:nvPr/>
        </p:nvSpPr>
        <p:spPr>
          <a:xfrm>
            <a:off x="6230676" y="4275634"/>
            <a:ext cx="2693582" cy="1553663"/>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Risk vs Reward </a:t>
            </a:r>
            <a:br>
              <a:rPr lang="en-US" sz="1600" dirty="0">
                <a:solidFill>
                  <a:schemeClr val="bg1"/>
                </a:solidFill>
              </a:rPr>
            </a:br>
            <a:r>
              <a:rPr lang="en-US" sz="1600" dirty="0">
                <a:solidFill>
                  <a:schemeClr val="bg1"/>
                </a:solidFill>
              </a:rPr>
              <a:t>in every transaction NOW have mitigated most of the potential risks when submitting a transaction</a:t>
            </a:r>
          </a:p>
        </p:txBody>
      </p:sp>
      <p:sp>
        <p:nvSpPr>
          <p:cNvPr id="8" name="Rectangle: Rounded Corners 7">
            <a:extLst>
              <a:ext uri="{FF2B5EF4-FFF2-40B4-BE49-F238E27FC236}">
                <a16:creationId xmlns:a16="http://schemas.microsoft.com/office/drawing/2014/main" id="{743A26C8-2894-831C-36B0-BFC4F5925565}"/>
              </a:ext>
            </a:extLst>
          </p:cNvPr>
          <p:cNvSpPr/>
          <p:nvPr/>
        </p:nvSpPr>
        <p:spPr>
          <a:xfrm>
            <a:off x="3267738" y="4142009"/>
            <a:ext cx="2693582" cy="1553665"/>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Those who already have lost due to a variety </a:t>
            </a:r>
            <a:br>
              <a:rPr lang="en-US" sz="1600" dirty="0">
                <a:solidFill>
                  <a:schemeClr val="bg1"/>
                </a:solidFill>
              </a:rPr>
            </a:br>
            <a:r>
              <a:rPr lang="en-US" sz="1600" dirty="0">
                <a:solidFill>
                  <a:schemeClr val="bg1"/>
                </a:solidFill>
              </a:rPr>
              <a:t>of transactional errors NOW gain a sense of relief when sending a transaction</a:t>
            </a:r>
          </a:p>
        </p:txBody>
      </p:sp>
      <p:sp>
        <p:nvSpPr>
          <p:cNvPr id="9" name="Rectangle: Rounded Corners 12">
            <a:extLst>
              <a:ext uri="{FF2B5EF4-FFF2-40B4-BE49-F238E27FC236}">
                <a16:creationId xmlns:a16="http://schemas.microsoft.com/office/drawing/2014/main" id="{E70E2431-232C-5956-FD49-9FE2FC4D3828}"/>
              </a:ext>
            </a:extLst>
          </p:cNvPr>
          <p:cNvSpPr/>
          <p:nvPr/>
        </p:nvSpPr>
        <p:spPr>
          <a:xfrm>
            <a:off x="9165311" y="4551584"/>
            <a:ext cx="2512331" cy="1144090"/>
          </a:xfrm>
          <a:prstGeom prst="roundRect">
            <a:avLst>
              <a:gd name="adj" fmla="val 6224"/>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Accidents vs Mistakes will always happen but NOW have the ability to resolve any that may occur when performing a transaction</a:t>
            </a:r>
          </a:p>
        </p:txBody>
      </p:sp>
      <p:cxnSp>
        <p:nvCxnSpPr>
          <p:cNvPr id="23" name="Straight Connector 22">
            <a:extLst>
              <a:ext uri="{FF2B5EF4-FFF2-40B4-BE49-F238E27FC236}">
                <a16:creationId xmlns:a16="http://schemas.microsoft.com/office/drawing/2014/main" id="{56FC9296-AD83-7832-00C7-DE3AEEDC17EE}"/>
              </a:ext>
            </a:extLst>
          </p:cNvPr>
          <p:cNvCxnSpPr/>
          <p:nvPr/>
        </p:nvCxnSpPr>
        <p:spPr>
          <a:xfrm>
            <a:off x="3133057" y="4275634"/>
            <a:ext cx="0" cy="9961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15301D2-91BC-E76F-A62E-BE29F577E10C}"/>
              </a:ext>
            </a:extLst>
          </p:cNvPr>
          <p:cNvCxnSpPr/>
          <p:nvPr/>
        </p:nvCxnSpPr>
        <p:spPr>
          <a:xfrm>
            <a:off x="6095995" y="4275634"/>
            <a:ext cx="0" cy="9961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3E200C-D55D-89B1-7E76-AECDE5ED6BF5}"/>
              </a:ext>
            </a:extLst>
          </p:cNvPr>
          <p:cNvCxnSpPr/>
          <p:nvPr/>
        </p:nvCxnSpPr>
        <p:spPr>
          <a:xfrm>
            <a:off x="9058933" y="4275634"/>
            <a:ext cx="0" cy="9961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5002E74-2F25-944F-64A5-D7E436F9B9DE}"/>
              </a:ext>
            </a:extLst>
          </p:cNvPr>
          <p:cNvGrpSpPr/>
          <p:nvPr/>
        </p:nvGrpSpPr>
        <p:grpSpPr>
          <a:xfrm>
            <a:off x="734296" y="2073313"/>
            <a:ext cx="1834590" cy="1834588"/>
            <a:chOff x="734296" y="2073313"/>
            <a:chExt cx="1834590" cy="1834588"/>
          </a:xfrm>
        </p:grpSpPr>
        <p:sp>
          <p:nvSpPr>
            <p:cNvPr id="11" name="Oval 10">
              <a:extLst>
                <a:ext uri="{FF2B5EF4-FFF2-40B4-BE49-F238E27FC236}">
                  <a16:creationId xmlns:a16="http://schemas.microsoft.com/office/drawing/2014/main" id="{AC5D743E-E42C-34FF-A286-153521F1E415}"/>
                </a:ext>
              </a:extLst>
            </p:cNvPr>
            <p:cNvSpPr/>
            <p:nvPr/>
          </p:nvSpPr>
          <p:spPr>
            <a:xfrm>
              <a:off x="734296" y="2073313"/>
              <a:ext cx="1834590" cy="1834588"/>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9EB78B1-4413-7D56-E106-AC33F717E3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16" y="2466732"/>
              <a:ext cx="1047750" cy="1047750"/>
            </a:xfrm>
            <a:prstGeom prst="rect">
              <a:avLst/>
            </a:prstGeom>
          </p:spPr>
        </p:pic>
      </p:grpSp>
      <p:grpSp>
        <p:nvGrpSpPr>
          <p:cNvPr id="30" name="Group 29">
            <a:extLst>
              <a:ext uri="{FF2B5EF4-FFF2-40B4-BE49-F238E27FC236}">
                <a16:creationId xmlns:a16="http://schemas.microsoft.com/office/drawing/2014/main" id="{E5D277EB-1A1D-A597-3561-12CD161113CC}"/>
              </a:ext>
            </a:extLst>
          </p:cNvPr>
          <p:cNvGrpSpPr/>
          <p:nvPr/>
        </p:nvGrpSpPr>
        <p:grpSpPr>
          <a:xfrm>
            <a:off x="3697234" y="2073313"/>
            <a:ext cx="1834590" cy="1834588"/>
            <a:chOff x="3697234" y="2073313"/>
            <a:chExt cx="1834590" cy="1834588"/>
          </a:xfrm>
        </p:grpSpPr>
        <p:sp>
          <p:nvSpPr>
            <p:cNvPr id="14" name="Oval 13">
              <a:extLst>
                <a:ext uri="{FF2B5EF4-FFF2-40B4-BE49-F238E27FC236}">
                  <a16:creationId xmlns:a16="http://schemas.microsoft.com/office/drawing/2014/main" id="{12B0B6EA-628A-35F6-4747-C94BDAD7F982}"/>
                </a:ext>
              </a:extLst>
            </p:cNvPr>
            <p:cNvSpPr/>
            <p:nvPr/>
          </p:nvSpPr>
          <p:spPr>
            <a:xfrm>
              <a:off x="3697234" y="2073313"/>
              <a:ext cx="1834590" cy="1834588"/>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B4477CAA-1398-7763-9FC0-25316AE867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0654" y="2466732"/>
              <a:ext cx="1047750" cy="1047750"/>
            </a:xfrm>
            <a:prstGeom prst="rect">
              <a:avLst/>
            </a:prstGeom>
          </p:spPr>
        </p:pic>
      </p:grpSp>
      <p:grpSp>
        <p:nvGrpSpPr>
          <p:cNvPr id="33" name="Group 32">
            <a:extLst>
              <a:ext uri="{FF2B5EF4-FFF2-40B4-BE49-F238E27FC236}">
                <a16:creationId xmlns:a16="http://schemas.microsoft.com/office/drawing/2014/main" id="{5259BA5C-4A14-6B89-2CA9-1780E0D1F989}"/>
              </a:ext>
            </a:extLst>
          </p:cNvPr>
          <p:cNvGrpSpPr/>
          <p:nvPr/>
        </p:nvGrpSpPr>
        <p:grpSpPr>
          <a:xfrm>
            <a:off x="6660172" y="2073313"/>
            <a:ext cx="1834590" cy="1834588"/>
            <a:chOff x="6660172" y="2073313"/>
            <a:chExt cx="1834590" cy="1834588"/>
          </a:xfrm>
        </p:grpSpPr>
        <p:sp>
          <p:nvSpPr>
            <p:cNvPr id="17" name="Oval 16">
              <a:extLst>
                <a:ext uri="{FF2B5EF4-FFF2-40B4-BE49-F238E27FC236}">
                  <a16:creationId xmlns:a16="http://schemas.microsoft.com/office/drawing/2014/main" id="{F7A48258-6D1B-6D72-7AE2-FFD07792BE9C}"/>
                </a:ext>
              </a:extLst>
            </p:cNvPr>
            <p:cNvSpPr/>
            <p:nvPr/>
          </p:nvSpPr>
          <p:spPr>
            <a:xfrm>
              <a:off x="6660172" y="2073313"/>
              <a:ext cx="1834590" cy="1834588"/>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AB0BA68-D4F0-49B6-FEF4-535E6CCF3C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53592" y="2466732"/>
              <a:ext cx="1047750" cy="1047750"/>
            </a:xfrm>
            <a:prstGeom prst="rect">
              <a:avLst/>
            </a:prstGeom>
          </p:spPr>
        </p:pic>
      </p:grpSp>
      <p:grpSp>
        <p:nvGrpSpPr>
          <p:cNvPr id="36" name="Group 35">
            <a:extLst>
              <a:ext uri="{FF2B5EF4-FFF2-40B4-BE49-F238E27FC236}">
                <a16:creationId xmlns:a16="http://schemas.microsoft.com/office/drawing/2014/main" id="{294443A4-BC47-D2B3-41C9-55A9F49A297B}"/>
              </a:ext>
            </a:extLst>
          </p:cNvPr>
          <p:cNvGrpSpPr/>
          <p:nvPr/>
        </p:nvGrpSpPr>
        <p:grpSpPr>
          <a:xfrm>
            <a:off x="9623110" y="2073313"/>
            <a:ext cx="1834590" cy="1834588"/>
            <a:chOff x="9623110" y="2073313"/>
            <a:chExt cx="1834590" cy="1834588"/>
          </a:xfrm>
        </p:grpSpPr>
        <p:sp>
          <p:nvSpPr>
            <p:cNvPr id="20" name="Oval 19">
              <a:extLst>
                <a:ext uri="{FF2B5EF4-FFF2-40B4-BE49-F238E27FC236}">
                  <a16:creationId xmlns:a16="http://schemas.microsoft.com/office/drawing/2014/main" id="{0C765685-5986-6392-42D9-DF4BA847A8F6}"/>
                </a:ext>
              </a:extLst>
            </p:cNvPr>
            <p:cNvSpPr/>
            <p:nvPr/>
          </p:nvSpPr>
          <p:spPr>
            <a:xfrm>
              <a:off x="9623110" y="2073313"/>
              <a:ext cx="1834590" cy="1834588"/>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EB089C01-6B9B-4FF0-2B49-E1B213923A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16530" y="2466732"/>
              <a:ext cx="1047750" cy="1047750"/>
            </a:xfrm>
            <a:prstGeom prst="rect">
              <a:avLst/>
            </a:prstGeom>
          </p:spPr>
        </p:pic>
      </p:grpSp>
    </p:spTree>
    <p:extLst>
      <p:ext uri="{BB962C8B-B14F-4D97-AF65-F5344CB8AC3E}">
        <p14:creationId xmlns:p14="http://schemas.microsoft.com/office/powerpoint/2010/main" val="37301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52E62B-6656-4162-9F4A-70E166EA8D51}"/>
              </a:ext>
            </a:extLst>
          </p:cNvPr>
          <p:cNvSpPr/>
          <p:nvPr/>
        </p:nvSpPr>
        <p:spPr>
          <a:xfrm>
            <a:off x="0" y="2295217"/>
            <a:ext cx="12192000" cy="2778844"/>
          </a:xfrm>
          <a:prstGeom prst="rect">
            <a:avLst/>
          </a:prstGeom>
          <a:blipFill>
            <a:blip r:embed="rId2"/>
            <a:srcRect/>
            <a:stretch>
              <a:fillRect t="-45575" b="-5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EB90AC1-EDD4-5240-B173-5BC4DDF787EA}"/>
              </a:ext>
            </a:extLst>
          </p:cNvPr>
          <p:cNvSpPr>
            <a:spLocks noGrp="1"/>
          </p:cNvSpPr>
          <p:nvPr>
            <p:ph type="body" sz="quarter" idx="11"/>
          </p:nvPr>
        </p:nvSpPr>
        <p:spPr>
          <a:xfrm>
            <a:off x="3926176" y="775859"/>
            <a:ext cx="4339632" cy="316592"/>
          </a:xfrm>
        </p:spPr>
        <p:txBody>
          <a:bodyPr>
            <a:normAutofit/>
          </a:bodyPr>
          <a:lstStyle/>
          <a:p>
            <a:pPr marR="0" lvl="0">
              <a:lnSpc>
                <a:spcPct val="100000"/>
              </a:lnSpc>
              <a:spcAft>
                <a:spcPts val="0"/>
              </a:spcAft>
            </a:pPr>
            <a:r>
              <a:rPr lang="en-US" sz="2000" dirty="0"/>
              <a:t>6. Benefactor Service</a:t>
            </a:r>
          </a:p>
        </p:txBody>
      </p:sp>
      <p:sp>
        <p:nvSpPr>
          <p:cNvPr id="6" name="Rectangle 5">
            <a:extLst>
              <a:ext uri="{FF2B5EF4-FFF2-40B4-BE49-F238E27FC236}">
                <a16:creationId xmlns:a16="http://schemas.microsoft.com/office/drawing/2014/main" id="{09C33498-9B61-8E5F-A116-D5C81AE873D4}"/>
              </a:ext>
            </a:extLst>
          </p:cNvPr>
          <p:cNvSpPr/>
          <p:nvPr/>
        </p:nvSpPr>
        <p:spPr>
          <a:xfrm>
            <a:off x="0" y="2295216"/>
            <a:ext cx="12192000" cy="2778843"/>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619F1CB-5352-6918-D2CC-E58C343C3E92}"/>
              </a:ext>
            </a:extLst>
          </p:cNvPr>
          <p:cNvSpPr/>
          <p:nvPr/>
        </p:nvSpPr>
        <p:spPr>
          <a:xfrm>
            <a:off x="304795" y="1859144"/>
            <a:ext cx="5644714" cy="872145"/>
          </a:xfrm>
          <a:prstGeom prst="roundRect">
            <a:avLst>
              <a:gd name="adj" fmla="val 25245"/>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Enter up to any # of wallet address</a:t>
            </a:r>
          </a:p>
        </p:txBody>
      </p:sp>
      <p:sp>
        <p:nvSpPr>
          <p:cNvPr id="8" name="Rectangle: Rounded Corners 7">
            <a:extLst>
              <a:ext uri="{FF2B5EF4-FFF2-40B4-BE49-F238E27FC236}">
                <a16:creationId xmlns:a16="http://schemas.microsoft.com/office/drawing/2014/main" id="{BD1F4705-8A24-A917-CF27-52E8FB41014F}"/>
              </a:ext>
            </a:extLst>
          </p:cNvPr>
          <p:cNvSpPr/>
          <p:nvPr/>
        </p:nvSpPr>
        <p:spPr>
          <a:xfrm>
            <a:off x="6242482" y="1859144"/>
            <a:ext cx="5644714" cy="872145"/>
          </a:xfrm>
          <a:prstGeom prst="roundRect">
            <a:avLst>
              <a:gd name="adj" fmla="val 22333"/>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Enter in a date &amp; time</a:t>
            </a:r>
          </a:p>
        </p:txBody>
      </p:sp>
      <p:sp>
        <p:nvSpPr>
          <p:cNvPr id="9" name="TextBox 8">
            <a:extLst>
              <a:ext uri="{FF2B5EF4-FFF2-40B4-BE49-F238E27FC236}">
                <a16:creationId xmlns:a16="http://schemas.microsoft.com/office/drawing/2014/main" id="{D706C8BF-425B-6C24-967A-AB470D155B38}"/>
              </a:ext>
            </a:extLst>
          </p:cNvPr>
          <p:cNvSpPr txBox="1"/>
          <p:nvPr/>
        </p:nvSpPr>
        <p:spPr>
          <a:xfrm>
            <a:off x="304795" y="3038792"/>
            <a:ext cx="11582395" cy="923330"/>
          </a:xfrm>
          <a:prstGeom prst="rect">
            <a:avLst/>
          </a:prstGeom>
          <a:noFill/>
        </p:spPr>
        <p:txBody>
          <a:bodyPr wrap="square" lIns="0" tIns="0" rIns="0" bIns="0">
            <a:spAutoFit/>
          </a:bodyPr>
          <a:lstStyle/>
          <a:p>
            <a:pPr algn="ctr"/>
            <a:r>
              <a:rPr lang="en-US" sz="2000" dirty="0">
                <a:solidFill>
                  <a:schemeClr val="bg1"/>
                </a:solidFill>
                <a:ea typeface="Calibri" panose="020F0502020204030204" pitchFamily="34" charset="0"/>
                <a:cs typeface="Times New Roman" panose="02020603050405020304" pitchFamily="18" charset="0"/>
              </a:rPr>
              <a:t>Should you not ever gain control of your wallet,</a:t>
            </a:r>
          </a:p>
          <a:p>
            <a:pPr algn="ctr"/>
            <a:r>
              <a:rPr lang="en-US" sz="2000" dirty="0">
                <a:solidFill>
                  <a:schemeClr val="bg1"/>
                </a:solidFill>
                <a:ea typeface="Calibri" panose="020F0502020204030204" pitchFamily="34" charset="0"/>
                <a:cs typeface="Times New Roman" panose="02020603050405020304" pitchFamily="18" charset="0"/>
              </a:rPr>
              <a:t>lose your the password, </a:t>
            </a:r>
          </a:p>
          <a:p>
            <a:pPr algn="ctr"/>
            <a:r>
              <a:rPr lang="en-US" sz="2000" dirty="0">
                <a:solidFill>
                  <a:schemeClr val="bg1"/>
                </a:solidFill>
                <a:ea typeface="Calibri" panose="020F0502020204030204" pitchFamily="34" charset="0"/>
                <a:cs typeface="Times New Roman" panose="02020603050405020304" pitchFamily="18" charset="0"/>
              </a:rPr>
              <a:t>or lose your seed phrase</a:t>
            </a:r>
          </a:p>
        </p:txBody>
      </p:sp>
      <p:sp>
        <p:nvSpPr>
          <p:cNvPr id="12" name="Rectangle: Rounded Corners 11">
            <a:extLst>
              <a:ext uri="{FF2B5EF4-FFF2-40B4-BE49-F238E27FC236}">
                <a16:creationId xmlns:a16="http://schemas.microsoft.com/office/drawing/2014/main" id="{F36F41BB-1460-29C5-81BE-147DE485BBD0}"/>
              </a:ext>
            </a:extLst>
          </p:cNvPr>
          <p:cNvSpPr/>
          <p:nvPr/>
        </p:nvSpPr>
        <p:spPr>
          <a:xfrm>
            <a:off x="304795" y="4677630"/>
            <a:ext cx="11582395" cy="79285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Your Wallet will send any remaining MODUS to those</a:t>
            </a:r>
          </a:p>
          <a:p>
            <a:pPr algn="ctr"/>
            <a:r>
              <a:rPr lang="en-US" sz="2400" b="1" dirty="0"/>
              <a:t> Wallet Addresses on those Dates as the User has previously specified</a:t>
            </a:r>
          </a:p>
        </p:txBody>
      </p:sp>
      <p:grpSp>
        <p:nvGrpSpPr>
          <p:cNvPr id="11" name="Group 10">
            <a:extLst>
              <a:ext uri="{FF2B5EF4-FFF2-40B4-BE49-F238E27FC236}">
                <a16:creationId xmlns:a16="http://schemas.microsoft.com/office/drawing/2014/main" id="{19D5036C-6E10-3438-BA99-0832F474D99D}"/>
              </a:ext>
            </a:extLst>
          </p:cNvPr>
          <p:cNvGrpSpPr/>
          <p:nvPr/>
        </p:nvGrpSpPr>
        <p:grpSpPr>
          <a:xfrm>
            <a:off x="9982200" y="359985"/>
            <a:ext cx="1169374" cy="1083285"/>
            <a:chOff x="718163" y="2320142"/>
            <a:chExt cx="880555" cy="880555"/>
          </a:xfrm>
        </p:grpSpPr>
        <p:sp>
          <p:nvSpPr>
            <p:cNvPr id="13" name="Oval 12">
              <a:extLst>
                <a:ext uri="{FF2B5EF4-FFF2-40B4-BE49-F238E27FC236}">
                  <a16:creationId xmlns:a16="http://schemas.microsoft.com/office/drawing/2014/main" id="{049B494C-C13A-845D-1A79-6E2232A10648}"/>
                </a:ext>
              </a:extLst>
            </p:cNvPr>
            <p:cNvSpPr/>
            <p:nvPr/>
          </p:nvSpPr>
          <p:spPr>
            <a:xfrm>
              <a:off x="718163" y="2320142"/>
              <a:ext cx="880555" cy="880555"/>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D59996B8-1C25-6380-0437-C9C8368C18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047" y="2522028"/>
              <a:ext cx="476788" cy="476786"/>
            </a:xfrm>
            <a:prstGeom prst="rect">
              <a:avLst/>
            </a:prstGeom>
          </p:spPr>
        </p:pic>
      </p:grpSp>
      <p:sp>
        <p:nvSpPr>
          <p:cNvPr id="15" name="TextBox 14">
            <a:extLst>
              <a:ext uri="{FF2B5EF4-FFF2-40B4-BE49-F238E27FC236}">
                <a16:creationId xmlns:a16="http://schemas.microsoft.com/office/drawing/2014/main" id="{12933431-1B50-13F3-A225-81BB022E0FE2}"/>
              </a:ext>
            </a:extLst>
          </p:cNvPr>
          <p:cNvSpPr txBox="1"/>
          <p:nvPr/>
        </p:nvSpPr>
        <p:spPr>
          <a:xfrm>
            <a:off x="5440687" y="4105436"/>
            <a:ext cx="1017644" cy="428880"/>
          </a:xfrm>
          <a:prstGeom prst="rect">
            <a:avLst/>
          </a:prstGeom>
          <a:noFill/>
        </p:spPr>
        <p:txBody>
          <a:bodyPr wrap="square" lIns="0" tIns="0" rIns="0" bIns="0">
            <a:noAutofit/>
          </a:bodyPr>
          <a:lstStyle/>
          <a:p>
            <a:pPr algn="ctr">
              <a:spcAft>
                <a:spcPts val="600"/>
              </a:spcAft>
            </a:pPr>
            <a:r>
              <a:rPr lang="en-PH" sz="2800" b="1" dirty="0">
                <a:solidFill>
                  <a:schemeClr val="tx2"/>
                </a:solidFill>
                <a:ea typeface="Calibri" panose="020F0502020204030204" pitchFamily="34" charset="0"/>
                <a:cs typeface="Times New Roman" panose="02020603050405020304" pitchFamily="18" charset="0"/>
              </a:rPr>
              <a:t>THEN</a:t>
            </a:r>
          </a:p>
        </p:txBody>
      </p:sp>
    </p:spTree>
    <p:extLst>
      <p:ext uri="{BB962C8B-B14F-4D97-AF65-F5344CB8AC3E}">
        <p14:creationId xmlns:p14="http://schemas.microsoft.com/office/powerpoint/2010/main" val="385098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7C1C835E-D2ED-5CA3-8C5C-3EA117DB9187}"/>
              </a:ext>
            </a:extLst>
          </p:cNvPr>
          <p:cNvSpPr/>
          <p:nvPr/>
        </p:nvSpPr>
        <p:spPr>
          <a:xfrm>
            <a:off x="304800" y="1365964"/>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9">
            <a:extLst>
              <a:ext uri="{FF2B5EF4-FFF2-40B4-BE49-F238E27FC236}">
                <a16:creationId xmlns:a16="http://schemas.microsoft.com/office/drawing/2014/main" id="{C172A4FB-C3E1-D3BC-91A1-3F97AA900EC6}"/>
              </a:ext>
            </a:extLst>
          </p:cNvPr>
          <p:cNvSpPr/>
          <p:nvPr/>
        </p:nvSpPr>
        <p:spPr>
          <a:xfrm>
            <a:off x="4270306" y="1923730"/>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9">
            <a:extLst>
              <a:ext uri="{FF2B5EF4-FFF2-40B4-BE49-F238E27FC236}">
                <a16:creationId xmlns:a16="http://schemas.microsoft.com/office/drawing/2014/main" id="{413766FB-7AAF-DB62-1102-03084FED79F0}"/>
              </a:ext>
            </a:extLst>
          </p:cNvPr>
          <p:cNvSpPr/>
          <p:nvPr/>
        </p:nvSpPr>
        <p:spPr>
          <a:xfrm>
            <a:off x="8221400" y="2701074"/>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EEA6CB-967A-3DF9-C552-4BF5E198E155}"/>
              </a:ext>
            </a:extLst>
          </p:cNvPr>
          <p:cNvSpPr txBox="1"/>
          <p:nvPr/>
        </p:nvSpPr>
        <p:spPr>
          <a:xfrm>
            <a:off x="4453740" y="2717268"/>
            <a:ext cx="3284509" cy="369332"/>
          </a:xfrm>
          <a:prstGeom prst="rect">
            <a:avLst/>
          </a:prstGeom>
          <a:noFill/>
        </p:spPr>
        <p:txBody>
          <a:bodyPr wrap="square" lIns="0" tIns="0" rIns="0" bIns="0">
            <a:spAutoFit/>
          </a:bodyPr>
          <a:lstStyle/>
          <a:p>
            <a:r>
              <a:rPr lang="en-PH" sz="2400" b="1" dirty="0">
                <a:solidFill>
                  <a:schemeClr val="tx2"/>
                </a:solidFill>
                <a:cs typeface="Times New Roman" panose="02020603050405020304" pitchFamily="18" charset="0"/>
              </a:rPr>
              <a:t>Needs to survive----</a:t>
            </a:r>
            <a:r>
              <a:rPr lang="en-PH" sz="2400" b="1" dirty="0">
                <a:solidFill>
                  <a:schemeClr val="tx2"/>
                </a:solidFill>
                <a:cs typeface="Times New Roman" panose="02020603050405020304" pitchFamily="18" charset="0"/>
                <a:sym typeface="Wingdings" panose="05000000000000000000" pitchFamily="2" charset="2"/>
              </a:rPr>
              <a:t> </a:t>
            </a:r>
            <a:endParaRPr lang="en-PH" sz="2400" b="1" dirty="0">
              <a:solidFill>
                <a:schemeClr val="tx2"/>
              </a:solidFill>
              <a:cs typeface="Times New Roman" panose="02020603050405020304" pitchFamily="18" charset="0"/>
            </a:endParaRPr>
          </a:p>
        </p:txBody>
      </p:sp>
      <p:sp>
        <p:nvSpPr>
          <p:cNvPr id="10" name="TextBox 9">
            <a:extLst>
              <a:ext uri="{FF2B5EF4-FFF2-40B4-BE49-F238E27FC236}">
                <a16:creationId xmlns:a16="http://schemas.microsoft.com/office/drawing/2014/main" id="{63B76328-8014-4528-63C3-D8690B4C2A39}"/>
              </a:ext>
            </a:extLst>
          </p:cNvPr>
          <p:cNvSpPr txBox="1"/>
          <p:nvPr/>
        </p:nvSpPr>
        <p:spPr>
          <a:xfrm>
            <a:off x="8405450" y="5001685"/>
            <a:ext cx="3297696" cy="369332"/>
          </a:xfrm>
          <a:prstGeom prst="rect">
            <a:avLst/>
          </a:prstGeom>
          <a:noFill/>
        </p:spPr>
        <p:txBody>
          <a:bodyPr wrap="square" lIns="0" tIns="0" rIns="0" bIns="0">
            <a:spAutoFit/>
          </a:bodyPr>
          <a:lstStyle/>
          <a:p>
            <a:pPr algn="ctr"/>
            <a:r>
              <a:rPr lang="en-PH" sz="2400" b="1" dirty="0">
                <a:solidFill>
                  <a:schemeClr val="tx2"/>
                </a:solidFill>
                <a:cs typeface="Times New Roman" panose="02020603050405020304" pitchFamily="18" charset="0"/>
              </a:rPr>
              <a:t>MODUS</a:t>
            </a:r>
          </a:p>
        </p:txBody>
      </p:sp>
      <p:sp>
        <p:nvSpPr>
          <p:cNvPr id="11" name="TextBox 10">
            <a:extLst>
              <a:ext uri="{FF2B5EF4-FFF2-40B4-BE49-F238E27FC236}">
                <a16:creationId xmlns:a16="http://schemas.microsoft.com/office/drawing/2014/main" id="{88FACE0E-3A24-0D06-8FAB-FBA0EC767297}"/>
              </a:ext>
            </a:extLst>
          </p:cNvPr>
          <p:cNvSpPr txBox="1"/>
          <p:nvPr/>
        </p:nvSpPr>
        <p:spPr>
          <a:xfrm>
            <a:off x="611057" y="3389701"/>
            <a:ext cx="3297696" cy="738664"/>
          </a:xfrm>
          <a:prstGeom prst="rect">
            <a:avLst/>
          </a:prstGeom>
          <a:noFill/>
        </p:spPr>
        <p:txBody>
          <a:bodyPr wrap="square" lIns="0" tIns="0" rIns="0" bIns="0">
            <a:spAutoFit/>
          </a:bodyPr>
          <a:lstStyle/>
          <a:p>
            <a:pPr algn="ctr"/>
            <a:r>
              <a:rPr lang="en-US" sz="2400" b="1" dirty="0">
                <a:solidFill>
                  <a:schemeClr val="tx2"/>
                </a:solidFill>
                <a:effectLst/>
                <a:ea typeface="Calibri" panose="020F0502020204030204" pitchFamily="34" charset="0"/>
                <a:cs typeface="Times New Roman" panose="02020603050405020304" pitchFamily="18" charset="0"/>
              </a:rPr>
              <a:t>OMNIMODUS</a:t>
            </a:r>
          </a:p>
          <a:p>
            <a:pPr algn="ctr"/>
            <a:r>
              <a:rPr lang="en-US" sz="2400" b="1" dirty="0">
                <a:solidFill>
                  <a:schemeClr val="tx2"/>
                </a:solidFill>
                <a:effectLst/>
                <a:ea typeface="Calibri" panose="020F0502020204030204" pitchFamily="34" charset="0"/>
                <a:cs typeface="Times New Roman" panose="02020603050405020304" pitchFamily="18" charset="0"/>
              </a:rPr>
              <a:t> DUSNET</a:t>
            </a:r>
          </a:p>
        </p:txBody>
      </p:sp>
      <p:pic>
        <p:nvPicPr>
          <p:cNvPr id="21" name="Graphic 20">
            <a:extLst>
              <a:ext uri="{FF2B5EF4-FFF2-40B4-BE49-F238E27FC236}">
                <a16:creationId xmlns:a16="http://schemas.microsoft.com/office/drawing/2014/main" id="{EA1E5259-06F8-3780-CB02-4C33667084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341" y="2037863"/>
            <a:ext cx="1128713" cy="1128713"/>
          </a:xfrm>
          <a:prstGeom prst="rect">
            <a:avLst/>
          </a:prstGeom>
        </p:spPr>
      </p:pic>
      <p:pic>
        <p:nvPicPr>
          <p:cNvPr id="23" name="Graphic 22">
            <a:extLst>
              <a:ext uri="{FF2B5EF4-FFF2-40B4-BE49-F238E27FC236}">
                <a16:creationId xmlns:a16="http://schemas.microsoft.com/office/drawing/2014/main" id="{7F6EE2FF-E6A7-DAD4-C6FA-0F318B97E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8848" y="3194677"/>
            <a:ext cx="1128712" cy="1128712"/>
          </a:xfrm>
          <a:prstGeom prst="rect">
            <a:avLst/>
          </a:prstGeom>
        </p:spPr>
      </p:pic>
      <p:grpSp>
        <p:nvGrpSpPr>
          <p:cNvPr id="29" name="Group 28">
            <a:extLst>
              <a:ext uri="{FF2B5EF4-FFF2-40B4-BE49-F238E27FC236}">
                <a16:creationId xmlns:a16="http://schemas.microsoft.com/office/drawing/2014/main" id="{1B25346D-EF8E-88D0-1B81-B57042224826}"/>
              </a:ext>
            </a:extLst>
          </p:cNvPr>
          <p:cNvGrpSpPr/>
          <p:nvPr/>
        </p:nvGrpSpPr>
        <p:grpSpPr>
          <a:xfrm>
            <a:off x="9333569" y="3024096"/>
            <a:ext cx="1441458" cy="1128712"/>
            <a:chOff x="2843211" y="176212"/>
            <a:chExt cx="6505575" cy="5094093"/>
          </a:xfrm>
          <a:solidFill>
            <a:schemeClr val="accent1"/>
          </a:solidFill>
        </p:grpSpPr>
        <p:sp>
          <p:nvSpPr>
            <p:cNvPr id="27" name="Freeform: Shape 26">
              <a:extLst>
                <a:ext uri="{FF2B5EF4-FFF2-40B4-BE49-F238E27FC236}">
                  <a16:creationId xmlns:a16="http://schemas.microsoft.com/office/drawing/2014/main" id="{8971D2C5-3134-E47B-57A5-085921D981EF}"/>
                </a:ext>
              </a:extLst>
            </p:cNvPr>
            <p:cNvSpPr/>
            <p:nvPr/>
          </p:nvSpPr>
          <p:spPr>
            <a:xfrm>
              <a:off x="2843211" y="176212"/>
              <a:ext cx="6505575" cy="5094093"/>
            </a:xfrm>
            <a:custGeom>
              <a:avLst/>
              <a:gdLst>
                <a:gd name="connsiteX0" fmla="*/ 6409338 w 6505575"/>
                <a:gd name="connsiteY0" fmla="*/ 2856608 h 5094093"/>
                <a:gd name="connsiteX1" fmla="*/ 6505575 w 6505575"/>
                <a:gd name="connsiteY1" fmla="*/ 2760372 h 5094093"/>
                <a:gd name="connsiteX2" fmla="*/ 6505575 w 6505575"/>
                <a:gd name="connsiteY2" fmla="*/ 2611226 h 5094093"/>
                <a:gd name="connsiteX3" fmla="*/ 6223256 w 6505575"/>
                <a:gd name="connsiteY3" fmla="*/ 2265427 h 5094093"/>
                <a:gd name="connsiteX4" fmla="*/ 6223256 w 6505575"/>
                <a:gd name="connsiteY4" fmla="*/ 1636025 h 5094093"/>
                <a:gd name="connsiteX5" fmla="*/ 5613803 w 6505575"/>
                <a:gd name="connsiteY5" fmla="*/ 1026523 h 5094093"/>
                <a:gd name="connsiteX6" fmla="*/ 4589518 w 6505575"/>
                <a:gd name="connsiteY6" fmla="*/ 1026523 h 5094093"/>
                <a:gd name="connsiteX7" fmla="*/ 3470928 w 6505575"/>
                <a:gd name="connsiteY7" fmla="*/ 0 h 5094093"/>
                <a:gd name="connsiteX8" fmla="*/ 2985614 w 6505575"/>
                <a:gd name="connsiteY8" fmla="*/ 110038 h 5094093"/>
                <a:gd name="connsiteX9" fmla="*/ 2940495 w 6505575"/>
                <a:gd name="connsiteY9" fmla="*/ 238439 h 5094093"/>
                <a:gd name="connsiteX10" fmla="*/ 3068891 w 6505575"/>
                <a:gd name="connsiteY10" fmla="*/ 283557 h 5094093"/>
                <a:gd name="connsiteX11" fmla="*/ 3470928 w 6505575"/>
                <a:gd name="connsiteY11" fmla="*/ 192479 h 5094093"/>
                <a:gd name="connsiteX12" fmla="*/ 4396244 w 6505575"/>
                <a:gd name="connsiteY12" fmla="*/ 1026523 h 5094093"/>
                <a:gd name="connsiteX13" fmla="*/ 3342621 w 6505575"/>
                <a:gd name="connsiteY13" fmla="*/ 1026523 h 5094093"/>
                <a:gd name="connsiteX14" fmla="*/ 3182256 w 6505575"/>
                <a:gd name="connsiteY14" fmla="*/ 866107 h 5094093"/>
                <a:gd name="connsiteX15" fmla="*/ 3342621 w 6505575"/>
                <a:gd name="connsiteY15" fmla="*/ 705741 h 5094093"/>
                <a:gd name="connsiteX16" fmla="*/ 3599286 w 6505575"/>
                <a:gd name="connsiteY16" fmla="*/ 705741 h 5094093"/>
                <a:gd name="connsiteX17" fmla="*/ 3759651 w 6505575"/>
                <a:gd name="connsiteY17" fmla="*/ 866107 h 5094093"/>
                <a:gd name="connsiteX18" fmla="*/ 3855887 w 6505575"/>
                <a:gd name="connsiteY18" fmla="*/ 962346 h 5094093"/>
                <a:gd name="connsiteX19" fmla="*/ 3952124 w 6505575"/>
                <a:gd name="connsiteY19" fmla="*/ 866107 h 5094093"/>
                <a:gd name="connsiteX20" fmla="*/ 3599286 w 6505575"/>
                <a:gd name="connsiteY20" fmla="*/ 513261 h 5094093"/>
                <a:gd name="connsiteX21" fmla="*/ 3567165 w 6505575"/>
                <a:gd name="connsiteY21" fmla="*/ 513261 h 5094093"/>
                <a:gd name="connsiteX22" fmla="*/ 3567165 w 6505575"/>
                <a:gd name="connsiteY22" fmla="*/ 429876 h 5094093"/>
                <a:gd name="connsiteX23" fmla="*/ 3470928 w 6505575"/>
                <a:gd name="connsiteY23" fmla="*/ 333637 h 5094093"/>
                <a:gd name="connsiteX24" fmla="*/ 3374691 w 6505575"/>
                <a:gd name="connsiteY24" fmla="*/ 429876 h 5094093"/>
                <a:gd name="connsiteX25" fmla="*/ 3374691 w 6505575"/>
                <a:gd name="connsiteY25" fmla="*/ 513261 h 5094093"/>
                <a:gd name="connsiteX26" fmla="*/ 3342621 w 6505575"/>
                <a:gd name="connsiteY26" fmla="*/ 513261 h 5094093"/>
                <a:gd name="connsiteX27" fmla="*/ 2989782 w 6505575"/>
                <a:gd name="connsiteY27" fmla="*/ 866107 h 5094093"/>
                <a:gd name="connsiteX28" fmla="*/ 3028498 w 6505575"/>
                <a:gd name="connsiteY28" fmla="*/ 1026523 h 5094093"/>
                <a:gd name="connsiteX29" fmla="*/ 2545853 w 6505575"/>
                <a:gd name="connsiteY29" fmla="*/ 1026523 h 5094093"/>
                <a:gd name="connsiteX30" fmla="*/ 2752875 w 6505575"/>
                <a:gd name="connsiteY30" fmla="*/ 531278 h 5094093"/>
                <a:gd name="connsiteX31" fmla="*/ 2739876 w 6505575"/>
                <a:gd name="connsiteY31" fmla="*/ 395778 h 5094093"/>
                <a:gd name="connsiteX32" fmla="*/ 2604377 w 6505575"/>
                <a:gd name="connsiteY32" fmla="*/ 408783 h 5094093"/>
                <a:gd name="connsiteX33" fmla="*/ 2352337 w 6505575"/>
                <a:gd name="connsiteY33" fmla="*/ 1026523 h 5094093"/>
                <a:gd name="connsiteX34" fmla="*/ 1122762 w 6505575"/>
                <a:gd name="connsiteY34" fmla="*/ 1026523 h 5094093"/>
                <a:gd name="connsiteX35" fmla="*/ 1026523 w 6505575"/>
                <a:gd name="connsiteY35" fmla="*/ 1122762 h 5094093"/>
                <a:gd name="connsiteX36" fmla="*/ 1026523 w 6505575"/>
                <a:gd name="connsiteY36" fmla="*/ 2117222 h 5094093"/>
                <a:gd name="connsiteX37" fmla="*/ 848735 w 6505575"/>
                <a:gd name="connsiteY37" fmla="*/ 2117222 h 5094093"/>
                <a:gd name="connsiteX38" fmla="*/ 429827 w 6505575"/>
                <a:gd name="connsiteY38" fmla="*/ 1783582 h 5094093"/>
                <a:gd name="connsiteX39" fmla="*/ 0 w 6505575"/>
                <a:gd name="connsiteY39" fmla="*/ 2213408 h 5094093"/>
                <a:gd name="connsiteX40" fmla="*/ 429827 w 6505575"/>
                <a:gd name="connsiteY40" fmla="*/ 2643284 h 5094093"/>
                <a:gd name="connsiteX41" fmla="*/ 848735 w 6505575"/>
                <a:gd name="connsiteY41" fmla="*/ 2309644 h 5094093"/>
                <a:gd name="connsiteX42" fmla="*/ 1026523 w 6505575"/>
                <a:gd name="connsiteY42" fmla="*/ 2309644 h 5094093"/>
                <a:gd name="connsiteX43" fmla="*/ 1026523 w 6505575"/>
                <a:gd name="connsiteY43" fmla="*/ 3488348 h 5094093"/>
                <a:gd name="connsiteX44" fmla="*/ 692884 w 6505575"/>
                <a:gd name="connsiteY44" fmla="*/ 3907208 h 5094093"/>
                <a:gd name="connsiteX45" fmla="*/ 1026523 w 6505575"/>
                <a:gd name="connsiteY45" fmla="*/ 4326068 h 5094093"/>
                <a:gd name="connsiteX46" fmla="*/ 1026523 w 6505575"/>
                <a:gd name="connsiteY46" fmla="*/ 4997857 h 5094093"/>
                <a:gd name="connsiteX47" fmla="*/ 1122762 w 6505575"/>
                <a:gd name="connsiteY47" fmla="*/ 5094094 h 5094093"/>
                <a:gd name="connsiteX48" fmla="*/ 5613803 w 6505575"/>
                <a:gd name="connsiteY48" fmla="*/ 5094094 h 5094093"/>
                <a:gd name="connsiteX49" fmla="*/ 6223256 w 6505575"/>
                <a:gd name="connsiteY49" fmla="*/ 4484591 h 5094093"/>
                <a:gd name="connsiteX50" fmla="*/ 6223256 w 6505575"/>
                <a:gd name="connsiteY50" fmla="*/ 3855189 h 5094093"/>
                <a:gd name="connsiteX51" fmla="*/ 6505575 w 6505575"/>
                <a:gd name="connsiteY51" fmla="*/ 3509440 h 5094093"/>
                <a:gd name="connsiteX52" fmla="*/ 6505575 w 6505575"/>
                <a:gd name="connsiteY52" fmla="*/ 3207871 h 5094093"/>
                <a:gd name="connsiteX53" fmla="*/ 6409338 w 6505575"/>
                <a:gd name="connsiteY53" fmla="*/ 3111635 h 5094093"/>
                <a:gd name="connsiteX54" fmla="*/ 6313102 w 6505575"/>
                <a:gd name="connsiteY54" fmla="*/ 3207871 h 5094093"/>
                <a:gd name="connsiteX55" fmla="*/ 6313102 w 6505575"/>
                <a:gd name="connsiteY55" fmla="*/ 3509440 h 5094093"/>
                <a:gd name="connsiteX56" fmla="*/ 6152724 w 6505575"/>
                <a:gd name="connsiteY56" fmla="*/ 3669805 h 5094093"/>
                <a:gd name="connsiteX57" fmla="*/ 5100549 w 6505575"/>
                <a:gd name="connsiteY57" fmla="*/ 3669805 h 5094093"/>
                <a:gd name="connsiteX58" fmla="*/ 4683531 w 6505575"/>
                <a:gd name="connsiteY58" fmla="*/ 3252788 h 5094093"/>
                <a:gd name="connsiteX59" fmla="*/ 4683531 w 6505575"/>
                <a:gd name="connsiteY59" fmla="*/ 2867828 h 5094093"/>
                <a:gd name="connsiteX60" fmla="*/ 5100549 w 6505575"/>
                <a:gd name="connsiteY60" fmla="*/ 2450810 h 5094093"/>
                <a:gd name="connsiteX61" fmla="*/ 6152724 w 6505575"/>
                <a:gd name="connsiteY61" fmla="*/ 2450810 h 5094093"/>
                <a:gd name="connsiteX62" fmla="*/ 6313102 w 6505575"/>
                <a:gd name="connsiteY62" fmla="*/ 2611226 h 5094093"/>
                <a:gd name="connsiteX63" fmla="*/ 6313102 w 6505575"/>
                <a:gd name="connsiteY63" fmla="*/ 2760372 h 5094093"/>
                <a:gd name="connsiteX64" fmla="*/ 6409338 w 6505575"/>
                <a:gd name="connsiteY64" fmla="*/ 2856608 h 5094093"/>
                <a:gd name="connsiteX65" fmla="*/ 429827 w 6505575"/>
                <a:gd name="connsiteY65" fmla="*/ 2450810 h 5094093"/>
                <a:gd name="connsiteX66" fmla="*/ 192479 w 6505575"/>
                <a:gd name="connsiteY66" fmla="*/ 2213408 h 5094093"/>
                <a:gd name="connsiteX67" fmla="*/ 429827 w 6505575"/>
                <a:gd name="connsiteY67" fmla="*/ 1976069 h 5094093"/>
                <a:gd name="connsiteX68" fmla="*/ 667224 w 6505575"/>
                <a:gd name="connsiteY68" fmla="*/ 2213408 h 5094093"/>
                <a:gd name="connsiteX69" fmla="*/ 429827 w 6505575"/>
                <a:gd name="connsiteY69" fmla="*/ 2450810 h 5094093"/>
                <a:gd name="connsiteX70" fmla="*/ 3342621 w 6505575"/>
                <a:gd name="connsiteY70" fmla="*/ 1219001 h 5094093"/>
                <a:gd name="connsiteX71" fmla="*/ 5613753 w 6505575"/>
                <a:gd name="connsiteY71" fmla="*/ 1219001 h 5094093"/>
                <a:gd name="connsiteX72" fmla="*/ 6030783 w 6505575"/>
                <a:gd name="connsiteY72" fmla="*/ 1636025 h 5094093"/>
                <a:gd name="connsiteX73" fmla="*/ 6030783 w 6505575"/>
                <a:gd name="connsiteY73" fmla="*/ 2258324 h 5094093"/>
                <a:gd name="connsiteX74" fmla="*/ 5710002 w 6505575"/>
                <a:gd name="connsiteY74" fmla="*/ 2258324 h 5094093"/>
                <a:gd name="connsiteX75" fmla="*/ 5710002 w 6505575"/>
                <a:gd name="connsiteY75" fmla="*/ 1764320 h 5094093"/>
                <a:gd name="connsiteX76" fmla="*/ 5485458 w 6505575"/>
                <a:gd name="connsiteY76" fmla="*/ 1539788 h 5094093"/>
                <a:gd name="connsiteX77" fmla="*/ 1219001 w 6505575"/>
                <a:gd name="connsiteY77" fmla="*/ 1539788 h 5094093"/>
                <a:gd name="connsiteX78" fmla="*/ 1219001 w 6505575"/>
                <a:gd name="connsiteY78" fmla="*/ 1218952 h 5094093"/>
                <a:gd name="connsiteX79" fmla="*/ 3342621 w 6505575"/>
                <a:gd name="connsiteY79" fmla="*/ 1218952 h 5094093"/>
                <a:gd name="connsiteX80" fmla="*/ 2324345 w 6505575"/>
                <a:gd name="connsiteY80" fmla="*/ 2964065 h 5094093"/>
                <a:gd name="connsiteX81" fmla="*/ 1905485 w 6505575"/>
                <a:gd name="connsiteY81" fmla="*/ 2630476 h 5094093"/>
                <a:gd name="connsiteX82" fmla="*/ 1475609 w 6505575"/>
                <a:gd name="connsiteY82" fmla="*/ 3060314 h 5094093"/>
                <a:gd name="connsiteX83" fmla="*/ 1905485 w 6505575"/>
                <a:gd name="connsiteY83" fmla="*/ 3490190 h 5094093"/>
                <a:gd name="connsiteX84" fmla="*/ 2324345 w 6505575"/>
                <a:gd name="connsiteY84" fmla="*/ 3156551 h 5094093"/>
                <a:gd name="connsiteX85" fmla="*/ 3198888 w 6505575"/>
                <a:gd name="connsiteY85" fmla="*/ 3156551 h 5094093"/>
                <a:gd name="connsiteX86" fmla="*/ 2643640 w 6505575"/>
                <a:gd name="connsiteY86" fmla="*/ 3810971 h 5094093"/>
                <a:gd name="connsiteX87" fmla="*/ 1541618 w 6505575"/>
                <a:gd name="connsiteY87" fmla="*/ 3810971 h 5094093"/>
                <a:gd name="connsiteX88" fmla="*/ 1219001 w 6505575"/>
                <a:gd name="connsiteY88" fmla="*/ 3488348 h 5094093"/>
                <a:gd name="connsiteX89" fmla="*/ 1219001 w 6505575"/>
                <a:gd name="connsiteY89" fmla="*/ 2309644 h 5094093"/>
                <a:gd name="connsiteX90" fmla="*/ 2156039 w 6505575"/>
                <a:gd name="connsiteY90" fmla="*/ 2309644 h 5094093"/>
                <a:gd name="connsiteX91" fmla="*/ 2711287 w 6505575"/>
                <a:gd name="connsiteY91" fmla="*/ 2964065 h 5094093"/>
                <a:gd name="connsiteX92" fmla="*/ 2142875 w 6505575"/>
                <a:gd name="connsiteY92" fmla="*/ 3060314 h 5094093"/>
                <a:gd name="connsiteX93" fmla="*/ 1905485 w 6505575"/>
                <a:gd name="connsiteY93" fmla="*/ 3297653 h 5094093"/>
                <a:gd name="connsiteX94" fmla="*/ 1668083 w 6505575"/>
                <a:gd name="connsiteY94" fmla="*/ 3060314 h 5094093"/>
                <a:gd name="connsiteX95" fmla="*/ 1905485 w 6505575"/>
                <a:gd name="connsiteY95" fmla="*/ 2822911 h 5094093"/>
                <a:gd name="connsiteX96" fmla="*/ 2142875 w 6505575"/>
                <a:gd name="connsiteY96" fmla="*/ 3060314 h 5094093"/>
                <a:gd name="connsiteX97" fmla="*/ 885364 w 6505575"/>
                <a:gd name="connsiteY97" fmla="*/ 3907208 h 5094093"/>
                <a:gd name="connsiteX98" fmla="*/ 1122762 w 6505575"/>
                <a:gd name="connsiteY98" fmla="*/ 3669805 h 5094093"/>
                <a:gd name="connsiteX99" fmla="*/ 1360110 w 6505575"/>
                <a:gd name="connsiteY99" fmla="*/ 3907208 h 5094093"/>
                <a:gd name="connsiteX100" fmla="*/ 1122762 w 6505575"/>
                <a:gd name="connsiteY100" fmla="*/ 4144560 h 5094093"/>
                <a:gd name="connsiteX101" fmla="*/ 885364 w 6505575"/>
                <a:gd name="connsiteY101" fmla="*/ 3907208 h 5094093"/>
                <a:gd name="connsiteX102" fmla="*/ 4491045 w 6505575"/>
                <a:gd name="connsiteY102" fmla="*/ 2867828 h 5094093"/>
                <a:gd name="connsiteX103" fmla="*/ 4491045 w 6505575"/>
                <a:gd name="connsiteY103" fmla="*/ 3252788 h 5094093"/>
                <a:gd name="connsiteX104" fmla="*/ 5100549 w 6505575"/>
                <a:gd name="connsiteY104" fmla="*/ 3862291 h 5094093"/>
                <a:gd name="connsiteX105" fmla="*/ 5517567 w 6505575"/>
                <a:gd name="connsiteY105" fmla="*/ 3862291 h 5094093"/>
                <a:gd name="connsiteX106" fmla="*/ 5517567 w 6505575"/>
                <a:gd name="connsiteY106" fmla="*/ 4356296 h 5094093"/>
                <a:gd name="connsiteX107" fmla="*/ 5485458 w 6505575"/>
                <a:gd name="connsiteY107" fmla="*/ 4388354 h 5094093"/>
                <a:gd name="connsiteX108" fmla="*/ 2836558 w 6505575"/>
                <a:gd name="connsiteY108" fmla="*/ 4388354 h 5094093"/>
                <a:gd name="connsiteX109" fmla="*/ 2740321 w 6505575"/>
                <a:gd name="connsiteY109" fmla="*/ 4484591 h 5094093"/>
                <a:gd name="connsiteX110" fmla="*/ 2836558 w 6505575"/>
                <a:gd name="connsiteY110" fmla="*/ 4580840 h 5094093"/>
                <a:gd name="connsiteX111" fmla="*/ 5485458 w 6505575"/>
                <a:gd name="connsiteY111" fmla="*/ 4580840 h 5094093"/>
                <a:gd name="connsiteX112" fmla="*/ 5710053 w 6505575"/>
                <a:gd name="connsiteY112" fmla="*/ 4356296 h 5094093"/>
                <a:gd name="connsiteX113" fmla="*/ 5710053 w 6505575"/>
                <a:gd name="connsiteY113" fmla="*/ 3862291 h 5094093"/>
                <a:gd name="connsiteX114" fmla="*/ 6030833 w 6505575"/>
                <a:gd name="connsiteY114" fmla="*/ 3862291 h 5094093"/>
                <a:gd name="connsiteX115" fmla="*/ 6030833 w 6505575"/>
                <a:gd name="connsiteY115" fmla="*/ 4484591 h 5094093"/>
                <a:gd name="connsiteX116" fmla="*/ 5613803 w 6505575"/>
                <a:gd name="connsiteY116" fmla="*/ 4901621 h 5094093"/>
                <a:gd name="connsiteX117" fmla="*/ 1219001 w 6505575"/>
                <a:gd name="connsiteY117" fmla="*/ 4901621 h 5094093"/>
                <a:gd name="connsiteX118" fmla="*/ 1219001 w 6505575"/>
                <a:gd name="connsiteY118" fmla="*/ 4580840 h 5094093"/>
                <a:gd name="connsiteX119" fmla="*/ 2384497 w 6505575"/>
                <a:gd name="connsiteY119" fmla="*/ 4580840 h 5094093"/>
                <a:gd name="connsiteX120" fmla="*/ 2480734 w 6505575"/>
                <a:gd name="connsiteY120" fmla="*/ 4484591 h 5094093"/>
                <a:gd name="connsiteX121" fmla="*/ 2384497 w 6505575"/>
                <a:gd name="connsiteY121" fmla="*/ 4388354 h 5094093"/>
                <a:gd name="connsiteX122" fmla="*/ 1219001 w 6505575"/>
                <a:gd name="connsiteY122" fmla="*/ 4388354 h 5094093"/>
                <a:gd name="connsiteX123" fmla="*/ 1219001 w 6505575"/>
                <a:gd name="connsiteY123" fmla="*/ 4326017 h 5094093"/>
                <a:gd name="connsiteX124" fmla="*/ 1541618 w 6505575"/>
                <a:gd name="connsiteY124" fmla="*/ 4003394 h 5094093"/>
                <a:gd name="connsiteX125" fmla="*/ 2688200 w 6505575"/>
                <a:gd name="connsiteY125" fmla="*/ 4003394 h 5094093"/>
                <a:gd name="connsiteX126" fmla="*/ 2761566 w 6505575"/>
                <a:gd name="connsiteY126" fmla="*/ 3969443 h 5094093"/>
                <a:gd name="connsiteX127" fmla="*/ 3451322 w 6505575"/>
                <a:gd name="connsiteY127" fmla="*/ 3156551 h 5094093"/>
                <a:gd name="connsiteX128" fmla="*/ 3932862 w 6505575"/>
                <a:gd name="connsiteY128" fmla="*/ 3156551 h 5094093"/>
                <a:gd name="connsiteX129" fmla="*/ 4029111 w 6505575"/>
                <a:gd name="connsiteY129" fmla="*/ 3060314 h 5094093"/>
                <a:gd name="connsiteX130" fmla="*/ 3932862 w 6505575"/>
                <a:gd name="connsiteY130" fmla="*/ 2964065 h 5094093"/>
                <a:gd name="connsiteX131" fmla="*/ 2963722 w 6505575"/>
                <a:gd name="connsiteY131" fmla="*/ 2964065 h 5094093"/>
                <a:gd name="connsiteX132" fmla="*/ 2273965 w 6505575"/>
                <a:gd name="connsiteY132" fmla="*/ 2151173 h 5094093"/>
                <a:gd name="connsiteX133" fmla="*/ 2200600 w 6505575"/>
                <a:gd name="connsiteY133" fmla="*/ 2117171 h 5094093"/>
                <a:gd name="connsiteX134" fmla="*/ 1219001 w 6505575"/>
                <a:gd name="connsiteY134" fmla="*/ 2117171 h 5094093"/>
                <a:gd name="connsiteX135" fmla="*/ 1219001 w 6505575"/>
                <a:gd name="connsiteY135" fmla="*/ 1732211 h 5094093"/>
                <a:gd name="connsiteX136" fmla="*/ 5485458 w 6505575"/>
                <a:gd name="connsiteY136" fmla="*/ 1732211 h 5094093"/>
                <a:gd name="connsiteX137" fmla="*/ 5517567 w 6505575"/>
                <a:gd name="connsiteY137" fmla="*/ 1764320 h 5094093"/>
                <a:gd name="connsiteX138" fmla="*/ 5517567 w 6505575"/>
                <a:gd name="connsiteY138" fmla="*/ 2258324 h 5094093"/>
                <a:gd name="connsiteX139" fmla="*/ 5100549 w 6505575"/>
                <a:gd name="connsiteY139" fmla="*/ 2258324 h 5094093"/>
                <a:gd name="connsiteX140" fmla="*/ 4491045 w 6505575"/>
                <a:gd name="connsiteY140" fmla="*/ 2867828 h 509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505575" h="5094093">
                  <a:moveTo>
                    <a:pt x="6409338" y="2856608"/>
                  </a:moveTo>
                  <a:cubicBezTo>
                    <a:pt x="6462489" y="2856608"/>
                    <a:pt x="6505575" y="2813534"/>
                    <a:pt x="6505575" y="2760372"/>
                  </a:cubicBezTo>
                  <a:lnTo>
                    <a:pt x="6505575" y="2611226"/>
                  </a:lnTo>
                  <a:cubicBezTo>
                    <a:pt x="6505575" y="2440785"/>
                    <a:pt x="6384117" y="2298234"/>
                    <a:pt x="6223256" y="2265427"/>
                  </a:cubicBezTo>
                  <a:lnTo>
                    <a:pt x="6223256" y="1636025"/>
                  </a:lnTo>
                  <a:cubicBezTo>
                    <a:pt x="6223256" y="1299959"/>
                    <a:pt x="5949882" y="1026523"/>
                    <a:pt x="5613803" y="1026523"/>
                  </a:cubicBezTo>
                  <a:lnTo>
                    <a:pt x="4589518" y="1026523"/>
                  </a:lnTo>
                  <a:cubicBezTo>
                    <a:pt x="4540536" y="452312"/>
                    <a:pt x="4057598" y="0"/>
                    <a:pt x="3470928" y="0"/>
                  </a:cubicBezTo>
                  <a:cubicBezTo>
                    <a:pt x="3301033" y="0"/>
                    <a:pt x="3137733" y="37027"/>
                    <a:pt x="2985614" y="110038"/>
                  </a:cubicBezTo>
                  <a:cubicBezTo>
                    <a:pt x="2937661" y="133068"/>
                    <a:pt x="2917509" y="190543"/>
                    <a:pt x="2940495" y="238439"/>
                  </a:cubicBezTo>
                  <a:cubicBezTo>
                    <a:pt x="2963467" y="286386"/>
                    <a:pt x="3020950" y="306537"/>
                    <a:pt x="3068891" y="283557"/>
                  </a:cubicBezTo>
                  <a:cubicBezTo>
                    <a:pt x="3194822" y="223153"/>
                    <a:pt x="3330118" y="192479"/>
                    <a:pt x="3470928" y="192479"/>
                  </a:cubicBezTo>
                  <a:cubicBezTo>
                    <a:pt x="3951426" y="192479"/>
                    <a:pt x="4347948" y="558626"/>
                    <a:pt x="4396244" y="1026523"/>
                  </a:cubicBezTo>
                  <a:lnTo>
                    <a:pt x="3342621" y="1026523"/>
                  </a:lnTo>
                  <a:cubicBezTo>
                    <a:pt x="3254173" y="1026523"/>
                    <a:pt x="3182256" y="954553"/>
                    <a:pt x="3182256" y="866107"/>
                  </a:cubicBezTo>
                  <a:cubicBezTo>
                    <a:pt x="3182256" y="777659"/>
                    <a:pt x="3254173" y="705741"/>
                    <a:pt x="3342621" y="705741"/>
                  </a:cubicBezTo>
                  <a:lnTo>
                    <a:pt x="3599286" y="705741"/>
                  </a:lnTo>
                  <a:cubicBezTo>
                    <a:pt x="3687721" y="705741"/>
                    <a:pt x="3759651" y="777708"/>
                    <a:pt x="3759651" y="866107"/>
                  </a:cubicBezTo>
                  <a:cubicBezTo>
                    <a:pt x="3759651" y="919264"/>
                    <a:pt x="3802725" y="962346"/>
                    <a:pt x="3855887" y="962346"/>
                  </a:cubicBezTo>
                  <a:cubicBezTo>
                    <a:pt x="3909038" y="962346"/>
                    <a:pt x="3952124" y="919264"/>
                    <a:pt x="3952124" y="866107"/>
                  </a:cubicBezTo>
                  <a:cubicBezTo>
                    <a:pt x="3952124" y="671543"/>
                    <a:pt x="3793792" y="513261"/>
                    <a:pt x="3599286" y="513261"/>
                  </a:cubicBezTo>
                  <a:lnTo>
                    <a:pt x="3567165" y="513261"/>
                  </a:lnTo>
                  <a:lnTo>
                    <a:pt x="3567165" y="429876"/>
                  </a:lnTo>
                  <a:cubicBezTo>
                    <a:pt x="3567165" y="376719"/>
                    <a:pt x="3524090" y="333637"/>
                    <a:pt x="3470928" y="333637"/>
                  </a:cubicBezTo>
                  <a:cubicBezTo>
                    <a:pt x="3417765" y="333637"/>
                    <a:pt x="3374691" y="376719"/>
                    <a:pt x="3374691" y="429876"/>
                  </a:cubicBezTo>
                  <a:lnTo>
                    <a:pt x="3374691" y="513261"/>
                  </a:lnTo>
                  <a:lnTo>
                    <a:pt x="3342621" y="513261"/>
                  </a:lnTo>
                  <a:cubicBezTo>
                    <a:pt x="3148063" y="513261"/>
                    <a:pt x="2989782" y="671593"/>
                    <a:pt x="2989782" y="866107"/>
                  </a:cubicBezTo>
                  <a:cubicBezTo>
                    <a:pt x="2989782" y="923879"/>
                    <a:pt x="3003771" y="978378"/>
                    <a:pt x="3028498" y="1026523"/>
                  </a:cubicBezTo>
                  <a:lnTo>
                    <a:pt x="2545853" y="1026523"/>
                  </a:lnTo>
                  <a:cubicBezTo>
                    <a:pt x="2564772" y="845359"/>
                    <a:pt x="2636486" y="672337"/>
                    <a:pt x="2752875" y="531278"/>
                  </a:cubicBezTo>
                  <a:cubicBezTo>
                    <a:pt x="2786673" y="490280"/>
                    <a:pt x="2780867" y="429628"/>
                    <a:pt x="2739876" y="395778"/>
                  </a:cubicBezTo>
                  <a:cubicBezTo>
                    <a:pt x="2698874" y="361978"/>
                    <a:pt x="2638227" y="367785"/>
                    <a:pt x="2604377" y="408783"/>
                  </a:cubicBezTo>
                  <a:cubicBezTo>
                    <a:pt x="2459641" y="584287"/>
                    <a:pt x="2371892" y="800689"/>
                    <a:pt x="2352337" y="1026523"/>
                  </a:cubicBezTo>
                  <a:lnTo>
                    <a:pt x="1122762" y="1026523"/>
                  </a:lnTo>
                  <a:cubicBezTo>
                    <a:pt x="1069604" y="1026523"/>
                    <a:pt x="1026523" y="1069604"/>
                    <a:pt x="1026523" y="1122762"/>
                  </a:cubicBezTo>
                  <a:lnTo>
                    <a:pt x="1026523" y="2117222"/>
                  </a:lnTo>
                  <a:lnTo>
                    <a:pt x="848735" y="2117222"/>
                  </a:lnTo>
                  <a:cubicBezTo>
                    <a:pt x="804859" y="1926374"/>
                    <a:pt x="633771" y="1783582"/>
                    <a:pt x="429827" y="1783582"/>
                  </a:cubicBezTo>
                  <a:cubicBezTo>
                    <a:pt x="192827" y="1783582"/>
                    <a:pt x="0" y="1976411"/>
                    <a:pt x="0" y="2213408"/>
                  </a:cubicBezTo>
                  <a:cubicBezTo>
                    <a:pt x="0" y="2450454"/>
                    <a:pt x="192827" y="2643284"/>
                    <a:pt x="429827" y="2643284"/>
                  </a:cubicBezTo>
                  <a:cubicBezTo>
                    <a:pt x="633771" y="2643284"/>
                    <a:pt x="804859" y="2500492"/>
                    <a:pt x="848735" y="2309644"/>
                  </a:cubicBezTo>
                  <a:lnTo>
                    <a:pt x="1026523" y="2309644"/>
                  </a:lnTo>
                  <a:lnTo>
                    <a:pt x="1026523" y="3488348"/>
                  </a:lnTo>
                  <a:cubicBezTo>
                    <a:pt x="835681" y="3532172"/>
                    <a:pt x="692884" y="3703261"/>
                    <a:pt x="692884" y="3907208"/>
                  </a:cubicBezTo>
                  <a:cubicBezTo>
                    <a:pt x="692884" y="4111155"/>
                    <a:pt x="835681" y="4282244"/>
                    <a:pt x="1026523" y="4326068"/>
                  </a:cubicBezTo>
                  <a:lnTo>
                    <a:pt x="1026523" y="4997857"/>
                  </a:lnTo>
                  <a:cubicBezTo>
                    <a:pt x="1026523" y="5051008"/>
                    <a:pt x="1069604" y="5094094"/>
                    <a:pt x="1122762" y="5094094"/>
                  </a:cubicBezTo>
                  <a:lnTo>
                    <a:pt x="5613803" y="5094094"/>
                  </a:lnTo>
                  <a:cubicBezTo>
                    <a:pt x="5949882" y="5094094"/>
                    <a:pt x="6223256" y="4820669"/>
                    <a:pt x="6223256" y="4484591"/>
                  </a:cubicBezTo>
                  <a:lnTo>
                    <a:pt x="6223256" y="3855189"/>
                  </a:lnTo>
                  <a:cubicBezTo>
                    <a:pt x="6384117" y="3822381"/>
                    <a:pt x="6505575" y="3679830"/>
                    <a:pt x="6505575" y="3509440"/>
                  </a:cubicBezTo>
                  <a:lnTo>
                    <a:pt x="6505575" y="3207871"/>
                  </a:lnTo>
                  <a:cubicBezTo>
                    <a:pt x="6505575" y="3154709"/>
                    <a:pt x="6462489" y="3111635"/>
                    <a:pt x="6409338" y="3111635"/>
                  </a:cubicBezTo>
                  <a:cubicBezTo>
                    <a:pt x="6356176" y="3111635"/>
                    <a:pt x="6313102" y="3154709"/>
                    <a:pt x="6313102" y="3207871"/>
                  </a:cubicBezTo>
                  <a:lnTo>
                    <a:pt x="6313102" y="3509440"/>
                  </a:lnTo>
                  <a:cubicBezTo>
                    <a:pt x="6313102" y="3597888"/>
                    <a:pt x="6241134" y="3669805"/>
                    <a:pt x="6152724" y="3669805"/>
                  </a:cubicBezTo>
                  <a:lnTo>
                    <a:pt x="5100549" y="3669805"/>
                  </a:lnTo>
                  <a:cubicBezTo>
                    <a:pt x="4870541" y="3669805"/>
                    <a:pt x="4683531" y="3482744"/>
                    <a:pt x="4683531" y="3252788"/>
                  </a:cubicBezTo>
                  <a:lnTo>
                    <a:pt x="4683531" y="2867828"/>
                  </a:lnTo>
                  <a:cubicBezTo>
                    <a:pt x="4683531" y="2637871"/>
                    <a:pt x="4870592" y="2450810"/>
                    <a:pt x="5100549" y="2450810"/>
                  </a:cubicBezTo>
                  <a:lnTo>
                    <a:pt x="6152724" y="2450810"/>
                  </a:lnTo>
                  <a:cubicBezTo>
                    <a:pt x="6241172" y="2450810"/>
                    <a:pt x="6313102" y="2522778"/>
                    <a:pt x="6313102" y="2611226"/>
                  </a:cubicBezTo>
                  <a:lnTo>
                    <a:pt x="6313102" y="2760372"/>
                  </a:lnTo>
                  <a:cubicBezTo>
                    <a:pt x="6313102" y="2813534"/>
                    <a:pt x="6356176" y="2856608"/>
                    <a:pt x="6409338" y="2856608"/>
                  </a:cubicBezTo>
                  <a:close/>
                  <a:moveTo>
                    <a:pt x="429827" y="2450810"/>
                  </a:moveTo>
                  <a:cubicBezTo>
                    <a:pt x="298943" y="2450810"/>
                    <a:pt x="192479" y="2344345"/>
                    <a:pt x="192479" y="2213408"/>
                  </a:cubicBezTo>
                  <a:cubicBezTo>
                    <a:pt x="192479" y="2082521"/>
                    <a:pt x="298943" y="1976069"/>
                    <a:pt x="429827" y="1976069"/>
                  </a:cubicBezTo>
                  <a:cubicBezTo>
                    <a:pt x="560760" y="1976069"/>
                    <a:pt x="667224" y="2082521"/>
                    <a:pt x="667224" y="2213408"/>
                  </a:cubicBezTo>
                  <a:cubicBezTo>
                    <a:pt x="667224" y="2344345"/>
                    <a:pt x="560760" y="2450810"/>
                    <a:pt x="429827" y="2450810"/>
                  </a:cubicBezTo>
                  <a:close/>
                  <a:moveTo>
                    <a:pt x="3342621" y="1219001"/>
                  </a:moveTo>
                  <a:lnTo>
                    <a:pt x="5613753" y="1219001"/>
                  </a:lnTo>
                  <a:cubicBezTo>
                    <a:pt x="5843709" y="1219001"/>
                    <a:pt x="6030783" y="1406068"/>
                    <a:pt x="6030783" y="1636025"/>
                  </a:cubicBezTo>
                  <a:lnTo>
                    <a:pt x="6030783" y="2258324"/>
                  </a:lnTo>
                  <a:lnTo>
                    <a:pt x="5710002" y="2258324"/>
                  </a:lnTo>
                  <a:lnTo>
                    <a:pt x="5710002" y="1764320"/>
                  </a:lnTo>
                  <a:cubicBezTo>
                    <a:pt x="5710002" y="1640485"/>
                    <a:pt x="5609293" y="1539788"/>
                    <a:pt x="5485458" y="1539788"/>
                  </a:cubicBezTo>
                  <a:lnTo>
                    <a:pt x="1219001" y="1539788"/>
                  </a:lnTo>
                  <a:lnTo>
                    <a:pt x="1219001" y="1218952"/>
                  </a:lnTo>
                  <a:lnTo>
                    <a:pt x="3342621" y="1218952"/>
                  </a:lnTo>
                  <a:close/>
                  <a:moveTo>
                    <a:pt x="2324345" y="2964065"/>
                  </a:moveTo>
                  <a:cubicBezTo>
                    <a:pt x="2280509" y="2773281"/>
                    <a:pt x="2109433" y="2630476"/>
                    <a:pt x="1905485" y="2630476"/>
                  </a:cubicBezTo>
                  <a:cubicBezTo>
                    <a:pt x="1668439" y="2630476"/>
                    <a:pt x="1475609" y="2823305"/>
                    <a:pt x="1475609" y="3060314"/>
                  </a:cubicBezTo>
                  <a:cubicBezTo>
                    <a:pt x="1475609" y="3297310"/>
                    <a:pt x="1668439" y="3490190"/>
                    <a:pt x="1905485" y="3490190"/>
                  </a:cubicBezTo>
                  <a:cubicBezTo>
                    <a:pt x="2109433" y="3490190"/>
                    <a:pt x="2280509" y="3347385"/>
                    <a:pt x="2324345" y="3156551"/>
                  </a:cubicBezTo>
                  <a:lnTo>
                    <a:pt x="3198888" y="3156551"/>
                  </a:lnTo>
                  <a:lnTo>
                    <a:pt x="2643640" y="3810971"/>
                  </a:lnTo>
                  <a:lnTo>
                    <a:pt x="1541618" y="3810971"/>
                  </a:lnTo>
                  <a:cubicBezTo>
                    <a:pt x="1504897" y="3651102"/>
                    <a:pt x="1378877" y="3525081"/>
                    <a:pt x="1219001" y="3488348"/>
                  </a:cubicBezTo>
                  <a:lnTo>
                    <a:pt x="1219001" y="2309644"/>
                  </a:lnTo>
                  <a:lnTo>
                    <a:pt x="2156039" y="2309644"/>
                  </a:lnTo>
                  <a:lnTo>
                    <a:pt x="2711287" y="2964065"/>
                  </a:lnTo>
                  <a:close/>
                  <a:moveTo>
                    <a:pt x="2142875" y="3060314"/>
                  </a:moveTo>
                  <a:cubicBezTo>
                    <a:pt x="2142875" y="3191188"/>
                    <a:pt x="2036372" y="3297653"/>
                    <a:pt x="1905485" y="3297653"/>
                  </a:cubicBezTo>
                  <a:cubicBezTo>
                    <a:pt x="1774599" y="3297653"/>
                    <a:pt x="1668083" y="3191188"/>
                    <a:pt x="1668083" y="3060314"/>
                  </a:cubicBezTo>
                  <a:cubicBezTo>
                    <a:pt x="1668083" y="2929427"/>
                    <a:pt x="1774599" y="2822911"/>
                    <a:pt x="1905485" y="2822911"/>
                  </a:cubicBezTo>
                  <a:cubicBezTo>
                    <a:pt x="2036372" y="2822911"/>
                    <a:pt x="2142875" y="2929427"/>
                    <a:pt x="2142875" y="3060314"/>
                  </a:cubicBezTo>
                  <a:close/>
                  <a:moveTo>
                    <a:pt x="885364" y="3907208"/>
                  </a:moveTo>
                  <a:cubicBezTo>
                    <a:pt x="885364" y="3776270"/>
                    <a:pt x="991878" y="3669805"/>
                    <a:pt x="1122762" y="3669805"/>
                  </a:cubicBezTo>
                  <a:cubicBezTo>
                    <a:pt x="1253646" y="3669805"/>
                    <a:pt x="1360110" y="3776270"/>
                    <a:pt x="1360110" y="3907208"/>
                  </a:cubicBezTo>
                  <a:cubicBezTo>
                    <a:pt x="1360110" y="4038094"/>
                    <a:pt x="1253646" y="4144560"/>
                    <a:pt x="1122762" y="4144560"/>
                  </a:cubicBezTo>
                  <a:cubicBezTo>
                    <a:pt x="991878" y="4144560"/>
                    <a:pt x="885364" y="4038094"/>
                    <a:pt x="885364" y="3907208"/>
                  </a:cubicBezTo>
                  <a:close/>
                  <a:moveTo>
                    <a:pt x="4491045" y="2867828"/>
                  </a:moveTo>
                  <a:lnTo>
                    <a:pt x="4491045" y="3252788"/>
                  </a:lnTo>
                  <a:cubicBezTo>
                    <a:pt x="4491045" y="3588854"/>
                    <a:pt x="4764483" y="3862291"/>
                    <a:pt x="5100549" y="3862291"/>
                  </a:cubicBezTo>
                  <a:lnTo>
                    <a:pt x="5517567" y="3862291"/>
                  </a:lnTo>
                  <a:lnTo>
                    <a:pt x="5517567" y="4356296"/>
                  </a:lnTo>
                  <a:cubicBezTo>
                    <a:pt x="5517567" y="4374008"/>
                    <a:pt x="5503170" y="4388354"/>
                    <a:pt x="5485458" y="4388354"/>
                  </a:cubicBezTo>
                  <a:lnTo>
                    <a:pt x="2836558" y="4388354"/>
                  </a:lnTo>
                  <a:cubicBezTo>
                    <a:pt x="2783408" y="4388354"/>
                    <a:pt x="2740321" y="4431491"/>
                    <a:pt x="2740321" y="4484591"/>
                  </a:cubicBezTo>
                  <a:cubicBezTo>
                    <a:pt x="2740321" y="4537753"/>
                    <a:pt x="2783408" y="4580840"/>
                    <a:pt x="2836558" y="4580840"/>
                  </a:cubicBezTo>
                  <a:lnTo>
                    <a:pt x="5485458" y="4580840"/>
                  </a:lnTo>
                  <a:cubicBezTo>
                    <a:pt x="5609293" y="4580840"/>
                    <a:pt x="5710053" y="4480130"/>
                    <a:pt x="5710053" y="4356296"/>
                  </a:cubicBezTo>
                  <a:lnTo>
                    <a:pt x="5710053" y="3862291"/>
                  </a:lnTo>
                  <a:lnTo>
                    <a:pt x="6030833" y="3862291"/>
                  </a:lnTo>
                  <a:lnTo>
                    <a:pt x="6030833" y="4484591"/>
                  </a:lnTo>
                  <a:cubicBezTo>
                    <a:pt x="6030833" y="4714547"/>
                    <a:pt x="5843760" y="4901621"/>
                    <a:pt x="5613803" y="4901621"/>
                  </a:cubicBezTo>
                  <a:lnTo>
                    <a:pt x="1219001" y="4901621"/>
                  </a:lnTo>
                  <a:lnTo>
                    <a:pt x="1219001" y="4580840"/>
                  </a:lnTo>
                  <a:lnTo>
                    <a:pt x="2384497" y="4580840"/>
                  </a:lnTo>
                  <a:cubicBezTo>
                    <a:pt x="2437659" y="4580840"/>
                    <a:pt x="2480734" y="4537753"/>
                    <a:pt x="2480734" y="4484591"/>
                  </a:cubicBezTo>
                  <a:cubicBezTo>
                    <a:pt x="2480734" y="4431440"/>
                    <a:pt x="2437659" y="4388354"/>
                    <a:pt x="2384497" y="4388354"/>
                  </a:cubicBezTo>
                  <a:lnTo>
                    <a:pt x="1219001" y="4388354"/>
                  </a:lnTo>
                  <a:lnTo>
                    <a:pt x="1219001" y="4326017"/>
                  </a:lnTo>
                  <a:cubicBezTo>
                    <a:pt x="1378877" y="4289283"/>
                    <a:pt x="1504897" y="4163263"/>
                    <a:pt x="1541618" y="4003394"/>
                  </a:cubicBezTo>
                  <a:lnTo>
                    <a:pt x="2688200" y="4003394"/>
                  </a:lnTo>
                  <a:cubicBezTo>
                    <a:pt x="2716446" y="4003394"/>
                    <a:pt x="2743294" y="3990992"/>
                    <a:pt x="2761566" y="3969443"/>
                  </a:cubicBezTo>
                  <a:lnTo>
                    <a:pt x="3451322" y="3156551"/>
                  </a:lnTo>
                  <a:lnTo>
                    <a:pt x="3932862" y="3156551"/>
                  </a:lnTo>
                  <a:cubicBezTo>
                    <a:pt x="3986024" y="3156551"/>
                    <a:pt x="4029111" y="3113413"/>
                    <a:pt x="4029111" y="3060314"/>
                  </a:cubicBezTo>
                  <a:cubicBezTo>
                    <a:pt x="4029111" y="3007151"/>
                    <a:pt x="3986024" y="2964065"/>
                    <a:pt x="3932862" y="2964065"/>
                  </a:cubicBezTo>
                  <a:lnTo>
                    <a:pt x="2963722" y="2964065"/>
                  </a:lnTo>
                  <a:lnTo>
                    <a:pt x="2273965" y="2151173"/>
                  </a:lnTo>
                  <a:cubicBezTo>
                    <a:pt x="2255694" y="2129585"/>
                    <a:pt x="2228846" y="2117171"/>
                    <a:pt x="2200600" y="2117171"/>
                  </a:cubicBezTo>
                  <a:lnTo>
                    <a:pt x="1219001" y="2117171"/>
                  </a:lnTo>
                  <a:lnTo>
                    <a:pt x="1219001" y="1732211"/>
                  </a:lnTo>
                  <a:lnTo>
                    <a:pt x="5485458" y="1732211"/>
                  </a:lnTo>
                  <a:cubicBezTo>
                    <a:pt x="5503170" y="1732211"/>
                    <a:pt x="5517567" y="1746607"/>
                    <a:pt x="5517567" y="1764320"/>
                  </a:cubicBezTo>
                  <a:lnTo>
                    <a:pt x="5517567" y="2258324"/>
                  </a:lnTo>
                  <a:lnTo>
                    <a:pt x="5100549" y="2258324"/>
                  </a:lnTo>
                  <a:cubicBezTo>
                    <a:pt x="4764432" y="2258324"/>
                    <a:pt x="4491045" y="2531762"/>
                    <a:pt x="4491045" y="2867828"/>
                  </a:cubicBezTo>
                  <a:close/>
                </a:path>
              </a:pathLst>
            </a:custGeom>
            <a:grpFill/>
            <a:ln w="12706" cap="flat">
              <a:noFill/>
              <a:prstDash val="solid"/>
              <a:miter/>
            </a:ln>
          </p:spPr>
          <p:txBody>
            <a:bodyPr rtlCol="0" anchor="ctr"/>
            <a:lstStyle/>
            <a:p>
              <a:endParaRPr lang="en-PH"/>
            </a:p>
          </p:txBody>
        </p:sp>
        <p:sp>
          <p:nvSpPr>
            <p:cNvPr id="28" name="Freeform: Shape 27">
              <a:extLst>
                <a:ext uri="{FF2B5EF4-FFF2-40B4-BE49-F238E27FC236}">
                  <a16:creationId xmlns:a16="http://schemas.microsoft.com/office/drawing/2014/main" id="{144EB4A2-7F3E-A2F9-AB83-CB12776A78B1}"/>
                </a:ext>
              </a:extLst>
            </p:cNvPr>
            <p:cNvSpPr/>
            <p:nvPr/>
          </p:nvSpPr>
          <p:spPr>
            <a:xfrm>
              <a:off x="7796203" y="2883623"/>
              <a:ext cx="705689" cy="705740"/>
            </a:xfrm>
            <a:custGeom>
              <a:avLst/>
              <a:gdLst>
                <a:gd name="connsiteX0" fmla="*/ 352839 w 705689"/>
                <a:gd name="connsiteY0" fmla="*/ 0 h 705740"/>
                <a:gd name="connsiteX1" fmla="*/ 0 w 705689"/>
                <a:gd name="connsiteY1" fmla="*/ 352902 h 705740"/>
                <a:gd name="connsiteX2" fmla="*/ 352839 w 705689"/>
                <a:gd name="connsiteY2" fmla="*/ 705741 h 705740"/>
                <a:gd name="connsiteX3" fmla="*/ 705690 w 705689"/>
                <a:gd name="connsiteY3" fmla="*/ 352902 h 705740"/>
                <a:gd name="connsiteX4" fmla="*/ 352839 w 705689"/>
                <a:gd name="connsiteY4" fmla="*/ 0 h 705740"/>
                <a:gd name="connsiteX5" fmla="*/ 352839 w 705689"/>
                <a:gd name="connsiteY5" fmla="*/ 513318 h 705740"/>
                <a:gd name="connsiteX6" fmla="*/ 192423 w 705689"/>
                <a:gd name="connsiteY6" fmla="*/ 352902 h 705740"/>
                <a:gd name="connsiteX7" fmla="*/ 352839 w 705689"/>
                <a:gd name="connsiteY7" fmla="*/ 192524 h 705740"/>
                <a:gd name="connsiteX8" fmla="*/ 513204 w 705689"/>
                <a:gd name="connsiteY8" fmla="*/ 352902 h 705740"/>
                <a:gd name="connsiteX9" fmla="*/ 352839 w 705689"/>
                <a:gd name="connsiteY9" fmla="*/ 513318 h 7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689" h="705740">
                  <a:moveTo>
                    <a:pt x="352839" y="0"/>
                  </a:moveTo>
                  <a:cubicBezTo>
                    <a:pt x="158281" y="0"/>
                    <a:pt x="0" y="158332"/>
                    <a:pt x="0" y="352902"/>
                  </a:cubicBezTo>
                  <a:cubicBezTo>
                    <a:pt x="0" y="547459"/>
                    <a:pt x="158281" y="705741"/>
                    <a:pt x="352839" y="705741"/>
                  </a:cubicBezTo>
                  <a:cubicBezTo>
                    <a:pt x="547409" y="705741"/>
                    <a:pt x="705690" y="547459"/>
                    <a:pt x="705690" y="352902"/>
                  </a:cubicBezTo>
                  <a:cubicBezTo>
                    <a:pt x="705690" y="158332"/>
                    <a:pt x="547409" y="0"/>
                    <a:pt x="352839" y="0"/>
                  </a:cubicBezTo>
                  <a:close/>
                  <a:moveTo>
                    <a:pt x="352839" y="513318"/>
                  </a:moveTo>
                  <a:cubicBezTo>
                    <a:pt x="264391" y="513318"/>
                    <a:pt x="192423" y="441337"/>
                    <a:pt x="192423" y="352902"/>
                  </a:cubicBezTo>
                  <a:cubicBezTo>
                    <a:pt x="192423" y="264454"/>
                    <a:pt x="264391" y="192524"/>
                    <a:pt x="352839" y="192524"/>
                  </a:cubicBezTo>
                  <a:cubicBezTo>
                    <a:pt x="441287" y="192524"/>
                    <a:pt x="513204" y="264454"/>
                    <a:pt x="513204" y="352902"/>
                  </a:cubicBezTo>
                  <a:cubicBezTo>
                    <a:pt x="513204" y="441337"/>
                    <a:pt x="441287" y="513318"/>
                    <a:pt x="352839" y="513318"/>
                  </a:cubicBezTo>
                  <a:close/>
                </a:path>
              </a:pathLst>
            </a:custGeom>
            <a:grpFill/>
            <a:ln w="12706" cap="flat">
              <a:noFill/>
              <a:prstDash val="solid"/>
              <a:miter/>
            </a:ln>
          </p:spPr>
          <p:txBody>
            <a:bodyPr rtlCol="0" anchor="ctr"/>
            <a:lstStyle/>
            <a:p>
              <a:endParaRPr lang="en-PH"/>
            </a:p>
          </p:txBody>
        </p:sp>
      </p:grpSp>
      <p:sp>
        <p:nvSpPr>
          <p:cNvPr id="3" name="Title 2">
            <a:extLst>
              <a:ext uri="{FF2B5EF4-FFF2-40B4-BE49-F238E27FC236}">
                <a16:creationId xmlns:a16="http://schemas.microsoft.com/office/drawing/2014/main" id="{DF18C067-A347-0371-78FB-CEA22A72FEEF}"/>
              </a:ext>
            </a:extLst>
          </p:cNvPr>
          <p:cNvSpPr>
            <a:spLocks noGrp="1"/>
          </p:cNvSpPr>
          <p:nvPr>
            <p:ph type="title"/>
          </p:nvPr>
        </p:nvSpPr>
        <p:spPr>
          <a:xfrm>
            <a:off x="2474590" y="594727"/>
            <a:ext cx="7242808" cy="374468"/>
          </a:xfrm>
        </p:spPr>
        <p:txBody>
          <a:bodyPr/>
          <a:lstStyle/>
          <a:p>
            <a:r>
              <a:rPr lang="en-US" sz="2000" dirty="0"/>
              <a:t>7. COIN USE CASE VERSE COMPANY / PLATFORM USE CASE</a:t>
            </a:r>
          </a:p>
        </p:txBody>
      </p:sp>
      <p:sp>
        <p:nvSpPr>
          <p:cNvPr id="19" name="TextBox 18">
            <a:extLst>
              <a:ext uri="{FF2B5EF4-FFF2-40B4-BE49-F238E27FC236}">
                <a16:creationId xmlns:a16="http://schemas.microsoft.com/office/drawing/2014/main" id="{6D110F89-EC97-68F5-B9DD-063789C0DCFC}"/>
              </a:ext>
            </a:extLst>
          </p:cNvPr>
          <p:cNvSpPr txBox="1"/>
          <p:nvPr/>
        </p:nvSpPr>
        <p:spPr>
          <a:xfrm>
            <a:off x="4886480" y="4475830"/>
            <a:ext cx="5167818" cy="369332"/>
          </a:xfrm>
          <a:prstGeom prst="rect">
            <a:avLst/>
          </a:prstGeom>
          <a:noFill/>
        </p:spPr>
        <p:txBody>
          <a:bodyPr wrap="square" lIns="0" tIns="0" rIns="0" bIns="0">
            <a:spAutoFit/>
          </a:bodyPr>
          <a:lstStyle/>
          <a:p>
            <a:r>
              <a:rPr lang="en-PH" sz="2400" b="1" dirty="0">
                <a:solidFill>
                  <a:schemeClr val="tx2"/>
                </a:solidFill>
                <a:cs typeface="Times New Roman" panose="02020603050405020304" pitchFamily="18" charset="0"/>
                <a:sym typeface="Wingdings" panose="05000000000000000000" pitchFamily="2" charset="2"/>
              </a:rPr>
              <a:t>---- Does not need    to survive</a:t>
            </a:r>
            <a:endParaRPr lang="en-PH" sz="2400" b="1" dirty="0">
              <a:solidFill>
                <a:schemeClr val="tx2"/>
              </a:solidFill>
              <a:cs typeface="Times New Roman" panose="02020603050405020304" pitchFamily="18" charset="0"/>
            </a:endParaRPr>
          </a:p>
        </p:txBody>
      </p:sp>
      <p:sp>
        <p:nvSpPr>
          <p:cNvPr id="20" name="Title 2">
            <a:extLst>
              <a:ext uri="{FF2B5EF4-FFF2-40B4-BE49-F238E27FC236}">
                <a16:creationId xmlns:a16="http://schemas.microsoft.com/office/drawing/2014/main" id="{CC7E2D9B-B4E3-466A-DDCA-A9B1767461AC}"/>
              </a:ext>
            </a:extLst>
          </p:cNvPr>
          <p:cNvSpPr txBox="1">
            <a:spLocks/>
          </p:cNvSpPr>
          <p:nvPr/>
        </p:nvSpPr>
        <p:spPr>
          <a:xfrm>
            <a:off x="304800" y="5470936"/>
            <a:ext cx="7734300" cy="967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a:lstStyle>
          <a:p>
            <a:r>
              <a:rPr lang="en-US" sz="1200" dirty="0">
                <a:solidFill>
                  <a:schemeClr val="bg1"/>
                </a:solidFill>
                <a:ea typeface="Calibri" panose="020F0502020204030204" pitchFamily="34" charset="0"/>
                <a:cs typeface="Times New Roman" panose="02020603050405020304" pitchFamily="18" charset="0"/>
              </a:rPr>
              <a:t>MODUS does not need Omnimodus or DUSNET to exist OR BE TRADEABLE ON EXCHANGES</a:t>
            </a:r>
          </a:p>
          <a:p>
            <a:r>
              <a:rPr lang="en-US" sz="1200" dirty="0">
                <a:solidFill>
                  <a:schemeClr val="bg1"/>
                </a:solidFill>
                <a:cs typeface="Times New Roman" panose="02020603050405020304" pitchFamily="18" charset="0"/>
              </a:rPr>
              <a:t>		     </a:t>
            </a:r>
          </a:p>
          <a:p>
            <a:r>
              <a:rPr lang="en-US" sz="1200" dirty="0">
                <a:solidFill>
                  <a:schemeClr val="bg1"/>
                </a:solidFill>
                <a:cs typeface="Times New Roman" panose="02020603050405020304" pitchFamily="18" charset="0"/>
              </a:rPr>
              <a:t> 	but</a:t>
            </a:r>
          </a:p>
          <a:p>
            <a:r>
              <a:rPr lang="en-US" sz="1200" dirty="0">
                <a:solidFill>
                  <a:schemeClr val="bg1"/>
                </a:solidFill>
                <a:cs typeface="Times New Roman" panose="02020603050405020304" pitchFamily="18" charset="0"/>
              </a:rPr>
              <a:t>	            OMNIMODUS require MODUS for the DUSNET platform to work and exist, </a:t>
            </a:r>
          </a:p>
          <a:p>
            <a:r>
              <a:rPr lang="en-US" sz="1200" dirty="0">
                <a:solidFill>
                  <a:schemeClr val="bg1"/>
                </a:solidFill>
                <a:cs typeface="Times New Roman" panose="02020603050405020304" pitchFamily="18" charset="0"/>
              </a:rPr>
              <a:t>	            go about business, &amp; CARRYON THE MISSION AND Vision of the Company</a:t>
            </a:r>
            <a:endParaRPr lang="en-US" sz="2000" dirty="0"/>
          </a:p>
        </p:txBody>
      </p:sp>
    </p:spTree>
    <p:extLst>
      <p:ext uri="{BB962C8B-B14F-4D97-AF65-F5344CB8AC3E}">
        <p14:creationId xmlns:p14="http://schemas.microsoft.com/office/powerpoint/2010/main" val="151345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E2AC1-A54E-DC36-619A-B38E24CBE88A}"/>
              </a:ext>
            </a:extLst>
          </p:cNvPr>
          <p:cNvSpPr>
            <a:spLocks noGrp="1"/>
          </p:cNvSpPr>
          <p:nvPr>
            <p:ph type="title"/>
          </p:nvPr>
        </p:nvSpPr>
        <p:spPr>
          <a:xfrm>
            <a:off x="5223834" y="3088115"/>
            <a:ext cx="1426355" cy="374468"/>
          </a:xfrm>
        </p:spPr>
        <p:txBody>
          <a:bodyPr/>
          <a:lstStyle/>
          <a:p>
            <a:r>
              <a:rPr lang="en-US" sz="1800" dirty="0"/>
              <a:t>8. Services </a:t>
            </a:r>
          </a:p>
        </p:txBody>
      </p:sp>
      <p:sp>
        <p:nvSpPr>
          <p:cNvPr id="6" name="Rectangle: Rounded Corners 9">
            <a:extLst>
              <a:ext uri="{FF2B5EF4-FFF2-40B4-BE49-F238E27FC236}">
                <a16:creationId xmlns:a16="http://schemas.microsoft.com/office/drawing/2014/main" id="{F6CD869C-6768-C80A-E770-48E4A4079A0D}"/>
              </a:ext>
            </a:extLst>
          </p:cNvPr>
          <p:cNvSpPr/>
          <p:nvPr/>
        </p:nvSpPr>
        <p:spPr>
          <a:xfrm>
            <a:off x="601433" y="787108"/>
            <a:ext cx="2414946" cy="2273244"/>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9">
            <a:extLst>
              <a:ext uri="{FF2B5EF4-FFF2-40B4-BE49-F238E27FC236}">
                <a16:creationId xmlns:a16="http://schemas.microsoft.com/office/drawing/2014/main" id="{B029246E-37BE-9A4F-A5CE-4089ACBEDA68}"/>
              </a:ext>
            </a:extLst>
          </p:cNvPr>
          <p:cNvSpPr/>
          <p:nvPr/>
        </p:nvSpPr>
        <p:spPr>
          <a:xfrm>
            <a:off x="4562284" y="257778"/>
            <a:ext cx="2749459" cy="2188500"/>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9">
            <a:extLst>
              <a:ext uri="{FF2B5EF4-FFF2-40B4-BE49-F238E27FC236}">
                <a16:creationId xmlns:a16="http://schemas.microsoft.com/office/drawing/2014/main" id="{BCA9C028-FA00-5847-17FE-8FFE4910C534}"/>
              </a:ext>
            </a:extLst>
          </p:cNvPr>
          <p:cNvSpPr/>
          <p:nvPr/>
        </p:nvSpPr>
        <p:spPr>
          <a:xfrm>
            <a:off x="9261112" y="787109"/>
            <a:ext cx="2571751" cy="2273244"/>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5D79BF-27A7-5F51-DE88-917D6331DB2A}"/>
              </a:ext>
            </a:extLst>
          </p:cNvPr>
          <p:cNvSpPr txBox="1"/>
          <p:nvPr/>
        </p:nvSpPr>
        <p:spPr>
          <a:xfrm>
            <a:off x="4562283" y="1274083"/>
            <a:ext cx="2749459" cy="1107996"/>
          </a:xfrm>
          <a:prstGeom prst="rect">
            <a:avLst/>
          </a:prstGeom>
          <a:noFill/>
        </p:spPr>
        <p:txBody>
          <a:bodyPr wrap="square" lIns="0" tIns="0" rIns="0" bIns="0">
            <a:spAutoFit/>
          </a:bodyPr>
          <a:lstStyle/>
          <a:p>
            <a:pPr algn="ctr"/>
            <a:r>
              <a:rPr lang="en-PH" b="1" dirty="0">
                <a:solidFill>
                  <a:schemeClr val="tx2"/>
                </a:solidFill>
                <a:cs typeface="Times New Roman" panose="02020603050405020304" pitchFamily="18" charset="0"/>
              </a:rPr>
              <a:t>Company is Not an escrow service</a:t>
            </a:r>
          </a:p>
          <a:p>
            <a:pPr algn="ctr"/>
            <a:r>
              <a:rPr lang="en-PH" b="1" dirty="0">
                <a:solidFill>
                  <a:schemeClr val="tx2"/>
                </a:solidFill>
                <a:cs typeface="Times New Roman" panose="02020603050405020304" pitchFamily="18" charset="0"/>
              </a:rPr>
              <a:t> or money services broker</a:t>
            </a:r>
          </a:p>
        </p:txBody>
      </p:sp>
      <p:sp>
        <p:nvSpPr>
          <p:cNvPr id="10" name="TextBox 9">
            <a:extLst>
              <a:ext uri="{FF2B5EF4-FFF2-40B4-BE49-F238E27FC236}">
                <a16:creationId xmlns:a16="http://schemas.microsoft.com/office/drawing/2014/main" id="{A2A78F82-A2B9-9127-FE78-AA4B3A2604C0}"/>
              </a:ext>
            </a:extLst>
          </p:cNvPr>
          <p:cNvSpPr txBox="1"/>
          <p:nvPr/>
        </p:nvSpPr>
        <p:spPr>
          <a:xfrm>
            <a:off x="9261111" y="1976328"/>
            <a:ext cx="2571751" cy="984885"/>
          </a:xfrm>
          <a:prstGeom prst="rect">
            <a:avLst/>
          </a:prstGeom>
          <a:noFill/>
        </p:spPr>
        <p:txBody>
          <a:bodyPr wrap="square" lIns="0" tIns="0" rIns="0" bIns="0">
            <a:spAutoFit/>
          </a:bodyPr>
          <a:lstStyle/>
          <a:p>
            <a:pPr algn="ctr"/>
            <a:r>
              <a:rPr lang="en-PH" sz="1600" b="1" dirty="0">
                <a:solidFill>
                  <a:schemeClr val="tx2"/>
                </a:solidFill>
                <a:cs typeface="Times New Roman" panose="02020603050405020304" pitchFamily="18" charset="0"/>
              </a:rPr>
              <a:t>Doesn’t require Company </a:t>
            </a:r>
          </a:p>
          <a:p>
            <a:pPr algn="ctr"/>
            <a:r>
              <a:rPr lang="en-PH" sz="1600" b="1" dirty="0">
                <a:solidFill>
                  <a:schemeClr val="tx2"/>
                </a:solidFill>
                <a:cs typeface="Times New Roman" panose="02020603050405020304" pitchFamily="18" charset="0"/>
              </a:rPr>
              <a:t>internal servers</a:t>
            </a:r>
          </a:p>
          <a:p>
            <a:pPr algn="ctr"/>
            <a:r>
              <a:rPr lang="en-PH" sz="1600" b="1" dirty="0">
                <a:solidFill>
                  <a:schemeClr val="tx2"/>
                </a:solidFill>
                <a:cs typeface="Times New Roman" panose="02020603050405020304" pitchFamily="18" charset="0"/>
              </a:rPr>
              <a:t>For MODUS to be executable</a:t>
            </a:r>
          </a:p>
        </p:txBody>
      </p:sp>
      <p:sp>
        <p:nvSpPr>
          <p:cNvPr id="11" name="TextBox 10">
            <a:extLst>
              <a:ext uri="{FF2B5EF4-FFF2-40B4-BE49-F238E27FC236}">
                <a16:creationId xmlns:a16="http://schemas.microsoft.com/office/drawing/2014/main" id="{D8A19379-8987-57BC-E821-6F420FE8A51A}"/>
              </a:ext>
            </a:extLst>
          </p:cNvPr>
          <p:cNvSpPr txBox="1"/>
          <p:nvPr/>
        </p:nvSpPr>
        <p:spPr>
          <a:xfrm>
            <a:off x="601433" y="2191772"/>
            <a:ext cx="2414947" cy="553998"/>
          </a:xfrm>
          <a:prstGeom prst="rect">
            <a:avLst/>
          </a:prstGeom>
          <a:noFill/>
        </p:spPr>
        <p:txBody>
          <a:bodyPr wrap="square" lIns="0" tIns="0" rIns="0" bIns="0">
            <a:spAutoFit/>
          </a:bodyPr>
          <a:lstStyle/>
          <a:p>
            <a:pPr algn="ctr"/>
            <a:r>
              <a:rPr lang="en-US" b="1" dirty="0">
                <a:solidFill>
                  <a:schemeClr val="tx2"/>
                </a:solidFill>
                <a:effectLst/>
                <a:ea typeface="Calibri" panose="020F0502020204030204" pitchFamily="34" charset="0"/>
                <a:cs typeface="Times New Roman" panose="02020603050405020304" pitchFamily="18" charset="0"/>
              </a:rPr>
              <a:t>Funds are never held in Company hands</a:t>
            </a:r>
          </a:p>
        </p:txBody>
      </p:sp>
      <p:pic>
        <p:nvPicPr>
          <p:cNvPr id="18" name="Graphic 17">
            <a:extLst>
              <a:ext uri="{FF2B5EF4-FFF2-40B4-BE49-F238E27FC236}">
                <a16:creationId xmlns:a16="http://schemas.microsoft.com/office/drawing/2014/main" id="{56694EE5-7592-A126-9D9F-FDD0FB9BEF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0" y="417720"/>
            <a:ext cx="688178" cy="688178"/>
          </a:xfrm>
          <a:prstGeom prst="rect">
            <a:avLst/>
          </a:prstGeom>
        </p:spPr>
      </p:pic>
      <p:pic>
        <p:nvPicPr>
          <p:cNvPr id="20" name="Graphic 19">
            <a:extLst>
              <a:ext uri="{FF2B5EF4-FFF2-40B4-BE49-F238E27FC236}">
                <a16:creationId xmlns:a16="http://schemas.microsoft.com/office/drawing/2014/main" id="{A40B13D0-130B-6FFB-AC47-8A44EBFA2D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042" y="1105898"/>
            <a:ext cx="722183" cy="722183"/>
          </a:xfrm>
          <a:prstGeom prst="rect">
            <a:avLst/>
          </a:prstGeom>
        </p:spPr>
      </p:pic>
      <p:pic>
        <p:nvPicPr>
          <p:cNvPr id="22" name="Graphic 21">
            <a:extLst>
              <a:ext uri="{FF2B5EF4-FFF2-40B4-BE49-F238E27FC236}">
                <a16:creationId xmlns:a16="http://schemas.microsoft.com/office/drawing/2014/main" id="{52F7E0E1-C8E9-EAB3-5145-3C6643ACB9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9639" y="1105898"/>
            <a:ext cx="767084" cy="767084"/>
          </a:xfrm>
          <a:prstGeom prst="rect">
            <a:avLst/>
          </a:prstGeom>
        </p:spPr>
      </p:pic>
      <p:sp>
        <p:nvSpPr>
          <p:cNvPr id="12" name="TextBox 11">
            <a:extLst>
              <a:ext uri="{FF2B5EF4-FFF2-40B4-BE49-F238E27FC236}">
                <a16:creationId xmlns:a16="http://schemas.microsoft.com/office/drawing/2014/main" id="{A94D8F8A-8FC1-EF63-CB03-4E61EC09F073}"/>
              </a:ext>
            </a:extLst>
          </p:cNvPr>
          <p:cNvSpPr txBox="1"/>
          <p:nvPr/>
        </p:nvSpPr>
        <p:spPr>
          <a:xfrm>
            <a:off x="601433" y="2191771"/>
            <a:ext cx="2414947" cy="553998"/>
          </a:xfrm>
          <a:prstGeom prst="rect">
            <a:avLst/>
          </a:prstGeom>
          <a:noFill/>
        </p:spPr>
        <p:txBody>
          <a:bodyPr wrap="square" lIns="0" tIns="0" rIns="0" bIns="0">
            <a:spAutoFit/>
          </a:bodyPr>
          <a:lstStyle/>
          <a:p>
            <a:pPr algn="ctr"/>
            <a:r>
              <a:rPr lang="en-US" b="1" dirty="0">
                <a:solidFill>
                  <a:schemeClr val="tx2"/>
                </a:solidFill>
                <a:effectLst/>
                <a:ea typeface="Calibri" panose="020F0502020204030204" pitchFamily="34" charset="0"/>
                <a:cs typeface="Times New Roman" panose="02020603050405020304" pitchFamily="18" charset="0"/>
              </a:rPr>
              <a:t>Funds are never held in Company hands</a:t>
            </a:r>
          </a:p>
        </p:txBody>
      </p:sp>
      <p:sp>
        <p:nvSpPr>
          <p:cNvPr id="14" name="TextBox 13">
            <a:extLst>
              <a:ext uri="{FF2B5EF4-FFF2-40B4-BE49-F238E27FC236}">
                <a16:creationId xmlns:a16="http://schemas.microsoft.com/office/drawing/2014/main" id="{F54C6E32-109B-72E6-2847-110D5D47EAF8}"/>
              </a:ext>
            </a:extLst>
          </p:cNvPr>
          <p:cNvSpPr txBox="1"/>
          <p:nvPr/>
        </p:nvSpPr>
        <p:spPr>
          <a:xfrm>
            <a:off x="3042768" y="3462583"/>
            <a:ext cx="6096000" cy="3268844"/>
          </a:xfrm>
          <a:prstGeom prst="rect">
            <a:avLst/>
          </a:prstGeom>
          <a:noFill/>
        </p:spPr>
        <p:txBody>
          <a:bodyPr wrap="square">
            <a:spAutoFit/>
          </a:bodyPr>
          <a:lstStyle/>
          <a:p>
            <a:pPr algn="ctr"/>
            <a:r>
              <a:rPr lang="en-US" sz="1600" dirty="0">
                <a:solidFill>
                  <a:schemeClr val="accent3">
                    <a:lumMod val="40000"/>
                    <a:lumOff val="60000"/>
                  </a:schemeClr>
                </a:solidFill>
                <a:latin typeface="Times New Roman" panose="02020603050405020304" pitchFamily="18" charset="0"/>
                <a:cs typeface="Times New Roman" panose="02020603050405020304" pitchFamily="18" charset="0"/>
              </a:rPr>
              <a:t>MODUS will never generate any revenues or have an expectation of profits BUT Omnimodus will have many streams of income generation that will evolve over time </a:t>
            </a:r>
            <a:r>
              <a:rPr lang="en-US" sz="1600">
                <a:solidFill>
                  <a:schemeClr val="accent3">
                    <a:lumMod val="40000"/>
                    <a:lumOff val="60000"/>
                  </a:schemeClr>
                </a:solidFill>
                <a:latin typeface="Times New Roman" panose="02020603050405020304" pitchFamily="18" charset="0"/>
                <a:cs typeface="Times New Roman" panose="02020603050405020304" pitchFamily="18" charset="0"/>
              </a:rPr>
              <a:t>&amp; potentially consist </a:t>
            </a:r>
            <a:r>
              <a:rPr lang="en-US" sz="1600" dirty="0">
                <a:solidFill>
                  <a:schemeClr val="accent3">
                    <a:lumMod val="40000"/>
                    <a:lumOff val="60000"/>
                  </a:schemeClr>
                </a:solidFill>
                <a:latin typeface="Times New Roman" panose="02020603050405020304" pitchFamily="18" charset="0"/>
                <a:cs typeface="Times New Roman" panose="02020603050405020304" pitchFamily="18" charset="0"/>
              </a:rPr>
              <a:t>of but inclusive of:</a:t>
            </a:r>
          </a:p>
          <a:p>
            <a:endParaRPr lang="en-US" sz="1200"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S</a:t>
            </a: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elling MODUS coins</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Transactional fees on the platform</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Advertising</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Sponsorships</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Investment purchases of other new Blockchains or Nodes</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Whitelabel Metal debit cards</a:t>
            </a:r>
          </a:p>
          <a:p>
            <a:pPr marL="342900" marR="0" lvl="0" indent="-342900">
              <a:lnSpc>
                <a:spcPct val="107000"/>
              </a:lnSpc>
              <a:spcBef>
                <a:spcPts val="0"/>
              </a:spcBef>
              <a:spcAft>
                <a:spcPts val="0"/>
              </a:spcAft>
              <a:buFont typeface="+mj-lt"/>
              <a:buAutoNum type="arabicPeriod"/>
            </a:pPr>
            <a:r>
              <a:rPr lang="en-US" sz="1200"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Cold Storage wallets</a:t>
            </a:r>
            <a:endPar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Ugandan Coffee milling / distribution</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Production Company for crypto related hallmark movies</a:t>
            </a:r>
          </a:p>
          <a:p>
            <a:pPr marL="342900" marR="0" lvl="0" indent="-342900">
              <a:lnSpc>
                <a:spcPct val="107000"/>
              </a:lnSpc>
              <a:spcBef>
                <a:spcPts val="0"/>
              </a:spcBef>
              <a:spcAft>
                <a:spcPts val="0"/>
              </a:spcAft>
              <a:buFont typeface="+mj-lt"/>
              <a:buAutoNum type="arabicPeriod"/>
            </a:pPr>
            <a:r>
              <a:rPr lang="en-US" sz="12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Among other potential ideas, projects, entities to be determined</a:t>
            </a:r>
          </a:p>
          <a:p>
            <a:endParaRPr lang="en-US" dirty="0"/>
          </a:p>
        </p:txBody>
      </p:sp>
    </p:spTree>
    <p:extLst>
      <p:ext uri="{BB962C8B-B14F-4D97-AF65-F5344CB8AC3E}">
        <p14:creationId xmlns:p14="http://schemas.microsoft.com/office/powerpoint/2010/main" val="266687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A3CB36E-85BC-EE48-DD82-0F7A03873492}"/>
              </a:ext>
            </a:extLst>
          </p:cNvPr>
          <p:cNvSpPr/>
          <p:nvPr/>
        </p:nvSpPr>
        <p:spPr>
          <a:xfrm flipH="1">
            <a:off x="0" y="0"/>
            <a:ext cx="4425949" cy="6858000"/>
          </a:xfrm>
          <a:prstGeom prst="rect">
            <a:avLst/>
          </a:prstGeom>
          <a:blipFill>
            <a:blip r:embed="rId2"/>
            <a:srcRect/>
            <a:stretch>
              <a:fillRect l="-109415" t="-7871" r="-109415" b="-78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E17D42-9166-B637-11B6-193D7EB67958}"/>
              </a:ext>
            </a:extLst>
          </p:cNvPr>
          <p:cNvSpPr/>
          <p:nvPr/>
        </p:nvSpPr>
        <p:spPr>
          <a:xfrm>
            <a:off x="0" y="0"/>
            <a:ext cx="4425949" cy="6858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3CA9396-1DD4-936D-7679-3A258E9505C0}"/>
              </a:ext>
            </a:extLst>
          </p:cNvPr>
          <p:cNvSpPr>
            <a:spLocks noGrp="1"/>
          </p:cNvSpPr>
          <p:nvPr>
            <p:ph type="ftr" sz="quarter" idx="10"/>
          </p:nvPr>
        </p:nvSpPr>
        <p:spPr>
          <a:xfrm>
            <a:off x="304800" y="5768975"/>
            <a:ext cx="3771900" cy="365125"/>
          </a:xfrm>
        </p:spPr>
        <p:txBody>
          <a:bodyPr/>
          <a:lstStyle/>
          <a:p>
            <a:pPr indent="0">
              <a:buNone/>
            </a:pPr>
            <a:r>
              <a:rPr lang="en-US" dirty="0"/>
              <a:t>*** Multiple Legal Opinion Letters from prominent US Attorneys specliazing in Security laws and Cryptocurrency</a:t>
            </a:r>
            <a:br>
              <a:rPr lang="en-US" dirty="0"/>
            </a:br>
            <a:r>
              <a:rPr lang="en-US" dirty="0"/>
              <a:t>will be provided upon funding</a:t>
            </a:r>
          </a:p>
        </p:txBody>
      </p:sp>
      <p:sp>
        <p:nvSpPr>
          <p:cNvPr id="3" name="Title 2">
            <a:extLst>
              <a:ext uri="{FF2B5EF4-FFF2-40B4-BE49-F238E27FC236}">
                <a16:creationId xmlns:a16="http://schemas.microsoft.com/office/drawing/2014/main" id="{1B6CA85A-3551-9992-EAAE-AEF48EBE55BB}"/>
              </a:ext>
            </a:extLst>
          </p:cNvPr>
          <p:cNvSpPr>
            <a:spLocks noGrp="1"/>
          </p:cNvSpPr>
          <p:nvPr>
            <p:ph type="title"/>
          </p:nvPr>
        </p:nvSpPr>
        <p:spPr>
          <a:xfrm>
            <a:off x="304798" y="2266304"/>
            <a:ext cx="3771902" cy="580570"/>
          </a:xfrm>
        </p:spPr>
        <p:txBody>
          <a:bodyPr/>
          <a:lstStyle/>
          <a:p>
            <a:r>
              <a:rPr lang="en-US" dirty="0">
                <a:solidFill>
                  <a:schemeClr val="bg2"/>
                </a:solidFill>
                <a:latin typeface="Quadaptor" panose="04010400000000000000" pitchFamily="82" charset="0"/>
              </a:rPr>
              <a:t>MODUS Legalities</a:t>
            </a:r>
          </a:p>
        </p:txBody>
      </p:sp>
      <p:sp>
        <p:nvSpPr>
          <p:cNvPr id="6" name="TextBox 5">
            <a:extLst>
              <a:ext uri="{FF2B5EF4-FFF2-40B4-BE49-F238E27FC236}">
                <a16:creationId xmlns:a16="http://schemas.microsoft.com/office/drawing/2014/main" id="{41AE7BA7-2E2D-FF01-3956-E9F78A99C07A}"/>
              </a:ext>
            </a:extLst>
          </p:cNvPr>
          <p:cNvSpPr txBox="1"/>
          <p:nvPr/>
        </p:nvSpPr>
        <p:spPr>
          <a:xfrm>
            <a:off x="304800" y="2961174"/>
            <a:ext cx="3771900" cy="2215991"/>
          </a:xfrm>
          <a:prstGeom prst="rect">
            <a:avLst/>
          </a:prstGeom>
          <a:noFill/>
        </p:spPr>
        <p:txBody>
          <a:bodyPr wrap="square" lIns="0" tIns="0" rIns="0" bIns="0">
            <a:spAutoFit/>
          </a:bodyPr>
          <a:lstStyle/>
          <a:p>
            <a:pPr>
              <a:spcAft>
                <a:spcPts val="600"/>
              </a:spcAft>
            </a:pPr>
            <a:r>
              <a:rPr lang="en-US" dirty="0">
                <a:solidFill>
                  <a:schemeClr val="bg1"/>
                </a:solidFill>
                <a:ea typeface="Calibri" panose="020F0502020204030204" pitchFamily="34" charset="0"/>
                <a:cs typeface="Times New Roman" panose="02020603050405020304" pitchFamily="18" charset="0"/>
              </a:rPr>
              <a:t>This coin could potentially be one of the most traded currencies with one of the most valid uses among the crypto atmosphere  that could ease the fears of those US regulators who oppose crypto but It is the belief of OMNIMODUS, INC that the creation of MODUS:</a:t>
            </a:r>
          </a:p>
        </p:txBody>
      </p:sp>
      <p:sp>
        <p:nvSpPr>
          <p:cNvPr id="10" name="Rectangle: Rounded Corners 9">
            <a:extLst>
              <a:ext uri="{FF2B5EF4-FFF2-40B4-BE49-F238E27FC236}">
                <a16:creationId xmlns:a16="http://schemas.microsoft.com/office/drawing/2014/main" id="{349797F4-74E4-5493-525C-9B379355775F}"/>
              </a:ext>
            </a:extLst>
          </p:cNvPr>
          <p:cNvSpPr/>
          <p:nvPr/>
        </p:nvSpPr>
        <p:spPr>
          <a:xfrm>
            <a:off x="4749208" y="533399"/>
            <a:ext cx="7137991" cy="1699292"/>
          </a:xfrm>
          <a:prstGeom prst="roundRect">
            <a:avLst>
              <a:gd name="adj" fmla="val 8805"/>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7149ACA-0AD8-C273-0BF8-1B28932C3B61}"/>
              </a:ext>
            </a:extLst>
          </p:cNvPr>
          <p:cNvSpPr/>
          <p:nvPr/>
        </p:nvSpPr>
        <p:spPr>
          <a:xfrm>
            <a:off x="4749208" y="2484104"/>
            <a:ext cx="7137991" cy="1699292"/>
          </a:xfrm>
          <a:prstGeom prst="roundRect">
            <a:avLst>
              <a:gd name="adj" fmla="val 8805"/>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BEA4E77-FB93-0E0B-814E-0A0848FE9D65}"/>
              </a:ext>
            </a:extLst>
          </p:cNvPr>
          <p:cNvSpPr/>
          <p:nvPr/>
        </p:nvSpPr>
        <p:spPr>
          <a:xfrm>
            <a:off x="4749208" y="4434808"/>
            <a:ext cx="7137991" cy="1699292"/>
          </a:xfrm>
          <a:prstGeom prst="roundRect">
            <a:avLst>
              <a:gd name="adj" fmla="val 8805"/>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63BBCE-7597-5E29-B731-07317399801D}"/>
              </a:ext>
            </a:extLst>
          </p:cNvPr>
          <p:cNvSpPr/>
          <p:nvPr/>
        </p:nvSpPr>
        <p:spPr>
          <a:xfrm>
            <a:off x="5103817" y="899160"/>
            <a:ext cx="967772" cy="96777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600" b="1" dirty="0">
                <a:solidFill>
                  <a:schemeClr val="accent1"/>
                </a:solidFill>
              </a:rPr>
              <a:t>01</a:t>
            </a:r>
          </a:p>
        </p:txBody>
      </p:sp>
      <p:sp>
        <p:nvSpPr>
          <p:cNvPr id="15" name="TextBox 14">
            <a:extLst>
              <a:ext uri="{FF2B5EF4-FFF2-40B4-BE49-F238E27FC236}">
                <a16:creationId xmlns:a16="http://schemas.microsoft.com/office/drawing/2014/main" id="{F57902AC-186F-CE19-520C-B65F8ED9C8B4}"/>
              </a:ext>
            </a:extLst>
          </p:cNvPr>
          <p:cNvSpPr txBox="1"/>
          <p:nvPr/>
        </p:nvSpPr>
        <p:spPr>
          <a:xfrm>
            <a:off x="6310349" y="982936"/>
            <a:ext cx="5295900" cy="800219"/>
          </a:xfrm>
          <a:prstGeom prst="rect">
            <a:avLst/>
          </a:prstGeom>
          <a:noFill/>
        </p:spPr>
        <p:txBody>
          <a:bodyPr wrap="square" lIns="0" tIns="0" rIns="0" bIns="0">
            <a:spAutoFit/>
          </a:bodyPr>
          <a:lstStyle/>
          <a:p>
            <a:pPr>
              <a:spcAft>
                <a:spcPts val="600"/>
              </a:spcAft>
            </a:pPr>
            <a:r>
              <a:rPr lang="en-US" sz="1600" dirty="0">
                <a:solidFill>
                  <a:schemeClr val="tx2"/>
                </a:solidFill>
                <a:ea typeface="Calibri" panose="020F0502020204030204" pitchFamily="34" charset="0"/>
                <a:cs typeface="Times New Roman" panose="02020603050405020304" pitchFamily="18" charset="0"/>
              </a:rPr>
              <a:t>Passes the US Supreme Court, SEC V W.J. Howey CO under the Howey Test as stated in:</a:t>
            </a:r>
            <a:br>
              <a:rPr lang="en-US" sz="1600" dirty="0">
                <a:solidFill>
                  <a:schemeClr val="tx2"/>
                </a:solidFill>
                <a:ea typeface="Calibri" panose="020F0502020204030204" pitchFamily="34" charset="0"/>
                <a:cs typeface="Times New Roman" panose="02020603050405020304" pitchFamily="18" charset="0"/>
              </a:rPr>
            </a:br>
            <a:r>
              <a:rPr lang="en-US" sz="2000" b="1" dirty="0">
                <a:solidFill>
                  <a:schemeClr val="accent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SEC v. W.J. Howey Co., 328 U.S. 293 (1946)</a:t>
            </a:r>
            <a:endParaRPr lang="en-US" sz="1600" b="1" dirty="0">
              <a:solidFill>
                <a:schemeClr val="accent1"/>
              </a:solidFill>
              <a:ea typeface="Calibri" panose="020F050202020403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F6E28A5B-3721-EB18-FDC8-EA76E259EC09}"/>
              </a:ext>
            </a:extLst>
          </p:cNvPr>
          <p:cNvSpPr/>
          <p:nvPr/>
        </p:nvSpPr>
        <p:spPr>
          <a:xfrm>
            <a:off x="5103817" y="2849865"/>
            <a:ext cx="967772" cy="96777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600" b="1" dirty="0">
                <a:solidFill>
                  <a:schemeClr val="accent1"/>
                </a:solidFill>
              </a:rPr>
              <a:t>02</a:t>
            </a:r>
          </a:p>
        </p:txBody>
      </p:sp>
      <p:sp>
        <p:nvSpPr>
          <p:cNvPr id="20" name="TextBox 19">
            <a:extLst>
              <a:ext uri="{FF2B5EF4-FFF2-40B4-BE49-F238E27FC236}">
                <a16:creationId xmlns:a16="http://schemas.microsoft.com/office/drawing/2014/main" id="{368CA2CD-63FA-AC83-D025-AB8D64DF826A}"/>
              </a:ext>
            </a:extLst>
          </p:cNvPr>
          <p:cNvSpPr txBox="1"/>
          <p:nvPr/>
        </p:nvSpPr>
        <p:spPr>
          <a:xfrm>
            <a:off x="6310349" y="2902863"/>
            <a:ext cx="5295900" cy="861774"/>
          </a:xfrm>
          <a:prstGeom prst="rect">
            <a:avLst/>
          </a:prstGeom>
          <a:noFill/>
        </p:spPr>
        <p:txBody>
          <a:bodyPr wrap="square" lIns="0" tIns="0" rIns="0" bIns="0" anchor="ctr">
            <a:spAutoFit/>
          </a:bodyPr>
          <a:lstStyle/>
          <a:p>
            <a:pPr>
              <a:spcAft>
                <a:spcPts val="600"/>
              </a:spcAft>
            </a:pPr>
            <a:r>
              <a:rPr lang="en-US" sz="1600" dirty="0">
                <a:solidFill>
                  <a:schemeClr val="tx2"/>
                </a:solidFill>
                <a:ea typeface="Calibri" panose="020F0502020204030204" pitchFamily="34" charset="0"/>
                <a:cs typeface="Times New Roman" panose="02020603050405020304" pitchFamily="18" charset="0"/>
              </a:rPr>
              <a:t>Follows the Digital Asset framework as stated in:</a:t>
            </a:r>
            <a:br>
              <a:rPr lang="en-US" sz="1600" dirty="0">
                <a:solidFill>
                  <a:schemeClr val="tx2"/>
                </a:solidFill>
                <a:ea typeface="Calibri" panose="020F0502020204030204" pitchFamily="34" charset="0"/>
                <a:cs typeface="Times New Roman" panose="02020603050405020304" pitchFamily="18" charset="0"/>
              </a:rPr>
            </a:br>
            <a:r>
              <a:rPr lang="en-US" sz="2000" b="1" dirty="0">
                <a:solidFill>
                  <a:schemeClr val="accent1"/>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Statement on “Framework for ‘Investment Contract’ Analysis of Digital Assets”</a:t>
            </a:r>
            <a:endParaRPr lang="en-US" sz="1600" b="1" dirty="0">
              <a:solidFill>
                <a:schemeClr val="accent1"/>
              </a:solidFill>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8A768C25-D46E-4D01-F30D-8FEBA96116FB}"/>
              </a:ext>
            </a:extLst>
          </p:cNvPr>
          <p:cNvSpPr/>
          <p:nvPr/>
        </p:nvSpPr>
        <p:spPr>
          <a:xfrm>
            <a:off x="5103817" y="4800569"/>
            <a:ext cx="967772" cy="96777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600" b="1" dirty="0">
                <a:solidFill>
                  <a:schemeClr val="accent1"/>
                </a:solidFill>
              </a:rPr>
              <a:t>03</a:t>
            </a:r>
          </a:p>
        </p:txBody>
      </p:sp>
      <p:sp>
        <p:nvSpPr>
          <p:cNvPr id="22" name="TextBox 21">
            <a:extLst>
              <a:ext uri="{FF2B5EF4-FFF2-40B4-BE49-F238E27FC236}">
                <a16:creationId xmlns:a16="http://schemas.microsoft.com/office/drawing/2014/main" id="{DC5D78CF-4702-BE30-E1AB-8E423E20A161}"/>
              </a:ext>
            </a:extLst>
          </p:cNvPr>
          <p:cNvSpPr txBox="1"/>
          <p:nvPr/>
        </p:nvSpPr>
        <p:spPr>
          <a:xfrm>
            <a:off x="6310349" y="4853567"/>
            <a:ext cx="5295900" cy="861774"/>
          </a:xfrm>
          <a:prstGeom prst="rect">
            <a:avLst/>
          </a:prstGeom>
          <a:noFill/>
        </p:spPr>
        <p:txBody>
          <a:bodyPr wrap="square" lIns="0" tIns="0" rIns="0" bIns="0" anchor="ctr">
            <a:spAutoFit/>
          </a:bodyPr>
          <a:lstStyle/>
          <a:p>
            <a:pPr>
              <a:spcAft>
                <a:spcPts val="600"/>
              </a:spcAft>
            </a:pPr>
            <a:r>
              <a:rPr lang="en-US" sz="1600" dirty="0">
                <a:solidFill>
                  <a:schemeClr val="tx2"/>
                </a:solidFill>
                <a:ea typeface="Calibri" panose="020F0502020204030204" pitchFamily="34" charset="0"/>
                <a:cs typeface="Times New Roman" panose="02020603050405020304" pitchFamily="18" charset="0"/>
              </a:rPr>
              <a:t>Will abide by </a:t>
            </a:r>
            <a:br>
              <a:rPr lang="en-US" sz="1600" dirty="0">
                <a:solidFill>
                  <a:schemeClr val="tx2"/>
                </a:solidFill>
                <a:ea typeface="Calibri" panose="020F0502020204030204" pitchFamily="34" charset="0"/>
                <a:cs typeface="Times New Roman" panose="02020603050405020304" pitchFamily="18" charset="0"/>
              </a:rPr>
            </a:br>
            <a:r>
              <a:rPr lang="en-US" sz="2000" b="1" dirty="0">
                <a:solidFill>
                  <a:schemeClr val="accent1"/>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Lummis-Gillibrand Responsible Financial Innovation Act </a:t>
            </a:r>
            <a:endParaRPr lang="en-US" sz="1600" b="1" dirty="0">
              <a:solidFill>
                <a:schemeClr val="accent1"/>
              </a:solidFill>
              <a:ea typeface="Calibri" panose="020F0502020204030204" pitchFamily="34" charset="0"/>
              <a:cs typeface="Times New Roman" panose="02020603050405020304" pitchFamily="18" charset="0"/>
            </a:endParaRPr>
          </a:p>
        </p:txBody>
      </p:sp>
      <p:pic>
        <p:nvPicPr>
          <p:cNvPr id="25" name="Graphic 24">
            <a:extLst>
              <a:ext uri="{FF2B5EF4-FFF2-40B4-BE49-F238E27FC236}">
                <a16:creationId xmlns:a16="http://schemas.microsoft.com/office/drawing/2014/main" id="{63C79B15-14EE-E8C7-73AB-B37460369E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800" y="1008988"/>
            <a:ext cx="1066831" cy="1066831"/>
          </a:xfrm>
          <a:prstGeom prst="rect">
            <a:avLst/>
          </a:prstGeom>
        </p:spPr>
      </p:pic>
      <p:pic>
        <p:nvPicPr>
          <p:cNvPr id="18" name="Graphic 17">
            <a:extLst>
              <a:ext uri="{FF2B5EF4-FFF2-40B4-BE49-F238E27FC236}">
                <a16:creationId xmlns:a16="http://schemas.microsoft.com/office/drawing/2014/main" id="{D954DD7F-33C6-253C-361C-626A84B67F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272" y="6393657"/>
            <a:ext cx="2415924" cy="252410"/>
          </a:xfrm>
          <a:prstGeom prst="rect">
            <a:avLst/>
          </a:prstGeom>
        </p:spPr>
      </p:pic>
    </p:spTree>
    <p:extLst>
      <p:ext uri="{BB962C8B-B14F-4D97-AF65-F5344CB8AC3E}">
        <p14:creationId xmlns:p14="http://schemas.microsoft.com/office/powerpoint/2010/main" val="31608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ooter Placeholder 48">
            <a:extLst>
              <a:ext uri="{FF2B5EF4-FFF2-40B4-BE49-F238E27FC236}">
                <a16:creationId xmlns:a16="http://schemas.microsoft.com/office/drawing/2014/main" id="{466E3A19-349F-7DFE-ADDD-FBB2A4CB057F}"/>
              </a:ext>
            </a:extLst>
          </p:cNvPr>
          <p:cNvSpPr>
            <a:spLocks noGrp="1"/>
          </p:cNvSpPr>
          <p:nvPr>
            <p:ph type="ftr" sz="quarter" idx="10"/>
          </p:nvPr>
        </p:nvSpPr>
        <p:spPr/>
        <p:txBody>
          <a:bodyPr/>
          <a:lstStyle/>
          <a:p>
            <a:r>
              <a:rPr lang="en-PH" dirty="0"/>
              <a:t>***These are only estimated timelines and can change for multiple reasons at any time with or without notice</a:t>
            </a:r>
          </a:p>
        </p:txBody>
      </p:sp>
      <p:sp>
        <p:nvSpPr>
          <p:cNvPr id="3" name="Title 2">
            <a:extLst>
              <a:ext uri="{FF2B5EF4-FFF2-40B4-BE49-F238E27FC236}">
                <a16:creationId xmlns:a16="http://schemas.microsoft.com/office/drawing/2014/main" id="{BF20F353-4AEA-3F1C-D54A-A8D727902C3D}"/>
              </a:ext>
            </a:extLst>
          </p:cNvPr>
          <p:cNvSpPr>
            <a:spLocks noGrp="1"/>
          </p:cNvSpPr>
          <p:nvPr>
            <p:ph type="title"/>
          </p:nvPr>
        </p:nvSpPr>
        <p:spPr/>
        <p:txBody>
          <a:bodyPr/>
          <a:lstStyle/>
          <a:p>
            <a:r>
              <a:rPr lang="en-US"/>
              <a:t>TIMELINE</a:t>
            </a:r>
          </a:p>
        </p:txBody>
      </p:sp>
      <p:cxnSp>
        <p:nvCxnSpPr>
          <p:cNvPr id="13" name="Straight Connector 12">
            <a:extLst>
              <a:ext uri="{FF2B5EF4-FFF2-40B4-BE49-F238E27FC236}">
                <a16:creationId xmlns:a16="http://schemas.microsoft.com/office/drawing/2014/main" id="{73AC3FB7-7DB0-16FE-8BC2-DC173664ED15}"/>
              </a:ext>
            </a:extLst>
          </p:cNvPr>
          <p:cNvCxnSpPr>
            <a:cxnSpLocks/>
          </p:cNvCxnSpPr>
          <p:nvPr/>
        </p:nvCxnSpPr>
        <p:spPr>
          <a:xfrm>
            <a:off x="0" y="203520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4B9F5B3-D882-BFF6-5357-E3891E6BAFC1}"/>
              </a:ext>
            </a:extLst>
          </p:cNvPr>
          <p:cNvGrpSpPr/>
          <p:nvPr/>
        </p:nvGrpSpPr>
        <p:grpSpPr>
          <a:xfrm>
            <a:off x="1500421" y="1916374"/>
            <a:ext cx="237671" cy="327205"/>
            <a:chOff x="1500421" y="2674075"/>
            <a:chExt cx="237671" cy="327205"/>
          </a:xfrm>
        </p:grpSpPr>
        <p:sp>
          <p:nvSpPr>
            <p:cNvPr id="28" name="Isosceles Triangle 27">
              <a:extLst>
                <a:ext uri="{FF2B5EF4-FFF2-40B4-BE49-F238E27FC236}">
                  <a16:creationId xmlns:a16="http://schemas.microsoft.com/office/drawing/2014/main" id="{058FFE8B-4850-EF7F-7DDC-F708D765157F}"/>
                </a:ext>
              </a:extLst>
            </p:cNvPr>
            <p:cNvSpPr/>
            <p:nvPr/>
          </p:nvSpPr>
          <p:spPr>
            <a:xfrm rot="10800000">
              <a:off x="1541913" y="2867930"/>
              <a:ext cx="154686" cy="1333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544383-54DE-033E-2DC3-BBB58B7066D1}"/>
                </a:ext>
              </a:extLst>
            </p:cNvPr>
            <p:cNvSpPr/>
            <p:nvPr/>
          </p:nvSpPr>
          <p:spPr>
            <a:xfrm>
              <a:off x="1500421" y="2674075"/>
              <a:ext cx="237671" cy="2376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5124957C-1A5F-D128-8B8B-1DE46D8FCFAB}"/>
              </a:ext>
            </a:extLst>
          </p:cNvPr>
          <p:cNvGrpSpPr/>
          <p:nvPr/>
        </p:nvGrpSpPr>
        <p:grpSpPr>
          <a:xfrm>
            <a:off x="4484916" y="1916374"/>
            <a:ext cx="237671" cy="327205"/>
            <a:chOff x="4484916" y="2674075"/>
            <a:chExt cx="237671" cy="327205"/>
          </a:xfrm>
          <a:solidFill>
            <a:schemeClr val="accent1"/>
          </a:solidFill>
        </p:grpSpPr>
        <p:sp>
          <p:nvSpPr>
            <p:cNvPr id="29" name="Isosceles Triangle 28">
              <a:extLst>
                <a:ext uri="{FF2B5EF4-FFF2-40B4-BE49-F238E27FC236}">
                  <a16:creationId xmlns:a16="http://schemas.microsoft.com/office/drawing/2014/main" id="{97D5C61E-22C8-5B1A-2342-61DEDA8F7C9C}"/>
                </a:ext>
              </a:extLst>
            </p:cNvPr>
            <p:cNvSpPr/>
            <p:nvPr/>
          </p:nvSpPr>
          <p:spPr>
            <a:xfrm rot="10800000">
              <a:off x="4526408" y="2867930"/>
              <a:ext cx="154686" cy="13335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6433684-BA9B-883B-D7BB-E7809DEA7F99}"/>
                </a:ext>
              </a:extLst>
            </p:cNvPr>
            <p:cNvSpPr/>
            <p:nvPr/>
          </p:nvSpPr>
          <p:spPr>
            <a:xfrm>
              <a:off x="4484916" y="2674075"/>
              <a:ext cx="237671" cy="23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A8BA82D-DB07-6C4F-F786-6E9E1F7AD846}"/>
              </a:ext>
            </a:extLst>
          </p:cNvPr>
          <p:cNvGrpSpPr/>
          <p:nvPr/>
        </p:nvGrpSpPr>
        <p:grpSpPr>
          <a:xfrm>
            <a:off x="7469411" y="1916374"/>
            <a:ext cx="237671" cy="327205"/>
            <a:chOff x="7469411" y="2674075"/>
            <a:chExt cx="237671" cy="327205"/>
          </a:xfrm>
          <a:solidFill>
            <a:schemeClr val="accent1"/>
          </a:solidFill>
        </p:grpSpPr>
        <p:sp>
          <p:nvSpPr>
            <p:cNvPr id="30" name="Isosceles Triangle 29">
              <a:extLst>
                <a:ext uri="{FF2B5EF4-FFF2-40B4-BE49-F238E27FC236}">
                  <a16:creationId xmlns:a16="http://schemas.microsoft.com/office/drawing/2014/main" id="{55A04989-AC89-9C63-6FF9-D326FF61BBDC}"/>
                </a:ext>
              </a:extLst>
            </p:cNvPr>
            <p:cNvSpPr/>
            <p:nvPr/>
          </p:nvSpPr>
          <p:spPr>
            <a:xfrm rot="10800000">
              <a:off x="7510903" y="2867930"/>
              <a:ext cx="154686" cy="13335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279E394-2363-3DA3-1281-E3E8BB3EDE46}"/>
                </a:ext>
              </a:extLst>
            </p:cNvPr>
            <p:cNvSpPr/>
            <p:nvPr/>
          </p:nvSpPr>
          <p:spPr>
            <a:xfrm>
              <a:off x="7469411" y="2674075"/>
              <a:ext cx="237671" cy="23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1321040-9DA2-F19B-9867-759B40A4FAE6}"/>
              </a:ext>
            </a:extLst>
          </p:cNvPr>
          <p:cNvGrpSpPr/>
          <p:nvPr/>
        </p:nvGrpSpPr>
        <p:grpSpPr>
          <a:xfrm>
            <a:off x="10453905" y="1916374"/>
            <a:ext cx="237671" cy="327206"/>
            <a:chOff x="10453905" y="2674075"/>
            <a:chExt cx="237671" cy="327206"/>
          </a:xfrm>
          <a:solidFill>
            <a:schemeClr val="accent1"/>
          </a:solidFill>
        </p:grpSpPr>
        <p:sp>
          <p:nvSpPr>
            <p:cNvPr id="31" name="Isosceles Triangle 30">
              <a:extLst>
                <a:ext uri="{FF2B5EF4-FFF2-40B4-BE49-F238E27FC236}">
                  <a16:creationId xmlns:a16="http://schemas.microsoft.com/office/drawing/2014/main" id="{FBDBA087-B912-3D6E-FA69-A0ACD5FFC800}"/>
                </a:ext>
              </a:extLst>
            </p:cNvPr>
            <p:cNvSpPr/>
            <p:nvPr/>
          </p:nvSpPr>
          <p:spPr>
            <a:xfrm rot="10800000">
              <a:off x="10495397" y="2867931"/>
              <a:ext cx="154686" cy="13335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3A57A33-9A14-A173-3589-F01CE41F4B2B}"/>
                </a:ext>
              </a:extLst>
            </p:cNvPr>
            <p:cNvSpPr/>
            <p:nvPr/>
          </p:nvSpPr>
          <p:spPr>
            <a:xfrm>
              <a:off x="10453905" y="2674075"/>
              <a:ext cx="237671" cy="2376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2338BC09-8518-E2CB-C326-AC931AEBD900}"/>
              </a:ext>
            </a:extLst>
          </p:cNvPr>
          <p:cNvSpPr txBox="1"/>
          <p:nvPr/>
        </p:nvSpPr>
        <p:spPr>
          <a:xfrm>
            <a:off x="304798" y="1452119"/>
            <a:ext cx="2633472" cy="276999"/>
          </a:xfrm>
          <a:prstGeom prst="rect">
            <a:avLst/>
          </a:prstGeom>
          <a:noFill/>
        </p:spPr>
        <p:txBody>
          <a:bodyPr wrap="square" lIns="0" tIns="0" rIns="0" bIns="0">
            <a:spAutoFit/>
          </a:bodyPr>
          <a:lstStyle/>
          <a:p>
            <a:pPr algn="ctr"/>
            <a:r>
              <a:rPr lang="en-US" sz="1800" b="1">
                <a:solidFill>
                  <a:schemeClr val="accent1"/>
                </a:solidFill>
              </a:rPr>
              <a:t>Phase 1</a:t>
            </a:r>
          </a:p>
        </p:txBody>
      </p:sp>
      <p:sp>
        <p:nvSpPr>
          <p:cNvPr id="25" name="TextBox 24">
            <a:extLst>
              <a:ext uri="{FF2B5EF4-FFF2-40B4-BE49-F238E27FC236}">
                <a16:creationId xmlns:a16="http://schemas.microsoft.com/office/drawing/2014/main" id="{95D6D5CA-0D09-C7B2-FEA9-72A588C3E635}"/>
              </a:ext>
            </a:extLst>
          </p:cNvPr>
          <p:cNvSpPr txBox="1"/>
          <p:nvPr/>
        </p:nvSpPr>
        <p:spPr>
          <a:xfrm>
            <a:off x="3287773" y="1452119"/>
            <a:ext cx="2633472" cy="276999"/>
          </a:xfrm>
          <a:prstGeom prst="rect">
            <a:avLst/>
          </a:prstGeom>
          <a:noFill/>
        </p:spPr>
        <p:txBody>
          <a:bodyPr wrap="square" lIns="0" tIns="0" rIns="0" bIns="0">
            <a:spAutoFit/>
          </a:bodyPr>
          <a:lstStyle/>
          <a:p>
            <a:pPr algn="ctr"/>
            <a:r>
              <a:rPr lang="en-US" sz="1800" b="1" dirty="0">
                <a:solidFill>
                  <a:schemeClr val="accent1"/>
                </a:solidFill>
              </a:rPr>
              <a:t>Phase </a:t>
            </a:r>
            <a:r>
              <a:rPr lang="en-US" b="1" dirty="0">
                <a:solidFill>
                  <a:schemeClr val="accent1"/>
                </a:solidFill>
              </a:rPr>
              <a:t>2</a:t>
            </a:r>
            <a:endParaRPr lang="en-US" sz="1800" b="1" dirty="0">
              <a:solidFill>
                <a:schemeClr val="accent1"/>
              </a:solidFill>
            </a:endParaRPr>
          </a:p>
        </p:txBody>
      </p:sp>
      <p:sp>
        <p:nvSpPr>
          <p:cNvPr id="26" name="TextBox 25">
            <a:extLst>
              <a:ext uri="{FF2B5EF4-FFF2-40B4-BE49-F238E27FC236}">
                <a16:creationId xmlns:a16="http://schemas.microsoft.com/office/drawing/2014/main" id="{473A00A0-E3A0-9611-AC2D-81DEDC190369}"/>
              </a:ext>
            </a:extLst>
          </p:cNvPr>
          <p:cNvSpPr txBox="1"/>
          <p:nvPr/>
        </p:nvSpPr>
        <p:spPr>
          <a:xfrm>
            <a:off x="6270748" y="1452119"/>
            <a:ext cx="2633472" cy="276999"/>
          </a:xfrm>
          <a:prstGeom prst="rect">
            <a:avLst/>
          </a:prstGeom>
          <a:noFill/>
        </p:spPr>
        <p:txBody>
          <a:bodyPr wrap="square" lIns="0" tIns="0" rIns="0" bIns="0">
            <a:spAutoFit/>
          </a:bodyPr>
          <a:lstStyle/>
          <a:p>
            <a:pPr algn="ctr"/>
            <a:r>
              <a:rPr lang="en-US" sz="1800" b="1">
                <a:solidFill>
                  <a:schemeClr val="accent1"/>
                </a:solidFill>
              </a:rPr>
              <a:t>Phase </a:t>
            </a:r>
            <a:r>
              <a:rPr lang="en-US" b="1">
                <a:solidFill>
                  <a:schemeClr val="accent1"/>
                </a:solidFill>
              </a:rPr>
              <a:t>3</a:t>
            </a:r>
            <a:endParaRPr lang="en-US" sz="1800" b="1">
              <a:solidFill>
                <a:schemeClr val="accent1"/>
              </a:solidFill>
            </a:endParaRPr>
          </a:p>
        </p:txBody>
      </p:sp>
      <p:sp>
        <p:nvSpPr>
          <p:cNvPr id="27" name="TextBox 26">
            <a:extLst>
              <a:ext uri="{FF2B5EF4-FFF2-40B4-BE49-F238E27FC236}">
                <a16:creationId xmlns:a16="http://schemas.microsoft.com/office/drawing/2014/main" id="{3899D91F-6554-1EEE-49FD-46ECD91B0431}"/>
              </a:ext>
            </a:extLst>
          </p:cNvPr>
          <p:cNvSpPr txBox="1"/>
          <p:nvPr/>
        </p:nvSpPr>
        <p:spPr>
          <a:xfrm>
            <a:off x="9253724" y="1452119"/>
            <a:ext cx="2633472" cy="276999"/>
          </a:xfrm>
          <a:prstGeom prst="rect">
            <a:avLst/>
          </a:prstGeom>
          <a:noFill/>
        </p:spPr>
        <p:txBody>
          <a:bodyPr wrap="square" lIns="0" tIns="0" rIns="0" bIns="0">
            <a:spAutoFit/>
          </a:bodyPr>
          <a:lstStyle/>
          <a:p>
            <a:pPr algn="ctr"/>
            <a:r>
              <a:rPr lang="en-US" sz="1800" b="1">
                <a:solidFill>
                  <a:schemeClr val="accent1"/>
                </a:solidFill>
              </a:rPr>
              <a:t>Phase </a:t>
            </a:r>
            <a:r>
              <a:rPr lang="en-US" b="1">
                <a:solidFill>
                  <a:schemeClr val="accent1"/>
                </a:solidFill>
              </a:rPr>
              <a:t>4</a:t>
            </a:r>
            <a:endParaRPr lang="en-US" sz="1800" b="1">
              <a:solidFill>
                <a:schemeClr val="accent1"/>
              </a:solidFill>
            </a:endParaRPr>
          </a:p>
        </p:txBody>
      </p:sp>
      <p:sp>
        <p:nvSpPr>
          <p:cNvPr id="37" name="TextBox 36">
            <a:extLst>
              <a:ext uri="{FF2B5EF4-FFF2-40B4-BE49-F238E27FC236}">
                <a16:creationId xmlns:a16="http://schemas.microsoft.com/office/drawing/2014/main" id="{C1728886-B64A-DFFB-ECAF-0DEF91695570}"/>
              </a:ext>
            </a:extLst>
          </p:cNvPr>
          <p:cNvSpPr txBox="1"/>
          <p:nvPr/>
        </p:nvSpPr>
        <p:spPr>
          <a:xfrm>
            <a:off x="304798" y="3535682"/>
            <a:ext cx="2633472" cy="432744"/>
          </a:xfrm>
          <a:prstGeom prst="roundRect">
            <a:avLst>
              <a:gd name="adj" fmla="val 50000"/>
            </a:avLst>
          </a:prstGeom>
          <a:solidFill>
            <a:schemeClr val="accent1"/>
          </a:solidFill>
        </p:spPr>
        <p:txBody>
          <a:bodyPr wrap="square" lIns="0" tIns="0" rIns="0" bIns="0" anchor="ctr">
            <a:noAutofit/>
          </a:bodyPr>
          <a:lstStyle/>
          <a:p>
            <a:pPr marL="0" lvl="1" algn="ctr">
              <a:spcBef>
                <a:spcPts val="600"/>
              </a:spcBef>
            </a:pPr>
            <a:r>
              <a:rPr lang="en-US" sz="1600" b="1" dirty="0">
                <a:solidFill>
                  <a:schemeClr val="bg2"/>
                </a:solidFill>
              </a:rPr>
              <a:t>COIN </a:t>
            </a:r>
          </a:p>
        </p:txBody>
      </p:sp>
      <p:sp>
        <p:nvSpPr>
          <p:cNvPr id="42" name="TextBox 41">
            <a:extLst>
              <a:ext uri="{FF2B5EF4-FFF2-40B4-BE49-F238E27FC236}">
                <a16:creationId xmlns:a16="http://schemas.microsoft.com/office/drawing/2014/main" id="{CF04955A-40A2-0801-FCEB-D71D4166BB8B}"/>
              </a:ext>
            </a:extLst>
          </p:cNvPr>
          <p:cNvSpPr txBox="1"/>
          <p:nvPr/>
        </p:nvSpPr>
        <p:spPr>
          <a:xfrm>
            <a:off x="3287774" y="3535682"/>
            <a:ext cx="2633472" cy="432744"/>
          </a:xfrm>
          <a:prstGeom prst="roundRect">
            <a:avLst>
              <a:gd name="adj" fmla="val 50000"/>
            </a:avLst>
          </a:prstGeom>
          <a:solidFill>
            <a:schemeClr val="accent1"/>
          </a:solidFill>
        </p:spPr>
        <p:txBody>
          <a:bodyPr wrap="square" lIns="0" tIns="0" rIns="0" bIns="0" anchor="ctr">
            <a:noAutofit/>
          </a:bodyPr>
          <a:lstStyle/>
          <a:p>
            <a:pPr marL="0" lvl="1" algn="ctr">
              <a:spcBef>
                <a:spcPts val="600"/>
              </a:spcBef>
            </a:pPr>
            <a:r>
              <a:rPr lang="en-US" sz="1600" b="1" dirty="0">
                <a:solidFill>
                  <a:schemeClr val="bg2"/>
                </a:solidFill>
              </a:rPr>
              <a:t>DUSNET </a:t>
            </a:r>
          </a:p>
        </p:txBody>
      </p:sp>
      <p:sp>
        <p:nvSpPr>
          <p:cNvPr id="47" name="TextBox 46">
            <a:extLst>
              <a:ext uri="{FF2B5EF4-FFF2-40B4-BE49-F238E27FC236}">
                <a16:creationId xmlns:a16="http://schemas.microsoft.com/office/drawing/2014/main" id="{C15BE0ED-FF78-212D-89D6-DACB71696E5F}"/>
              </a:ext>
            </a:extLst>
          </p:cNvPr>
          <p:cNvSpPr txBox="1"/>
          <p:nvPr/>
        </p:nvSpPr>
        <p:spPr>
          <a:xfrm>
            <a:off x="6270750" y="3535682"/>
            <a:ext cx="2633472" cy="432744"/>
          </a:xfrm>
          <a:prstGeom prst="roundRect">
            <a:avLst>
              <a:gd name="adj" fmla="val 50000"/>
            </a:avLst>
          </a:prstGeom>
          <a:solidFill>
            <a:schemeClr val="accent1"/>
          </a:solidFill>
        </p:spPr>
        <p:txBody>
          <a:bodyPr wrap="square" lIns="0" tIns="0" rIns="0" bIns="0" anchor="ctr">
            <a:noAutofit/>
          </a:bodyPr>
          <a:lstStyle/>
          <a:p>
            <a:pPr marL="0" lvl="1" algn="ctr">
              <a:spcBef>
                <a:spcPts val="600"/>
              </a:spcBef>
            </a:pPr>
            <a:r>
              <a:rPr lang="en-US" sz="1600" b="1" dirty="0">
                <a:solidFill>
                  <a:schemeClr val="bg2"/>
                </a:solidFill>
              </a:rPr>
              <a:t>SCALABILITY</a:t>
            </a:r>
          </a:p>
        </p:txBody>
      </p:sp>
      <p:sp>
        <p:nvSpPr>
          <p:cNvPr id="48" name="TextBox 47">
            <a:extLst>
              <a:ext uri="{FF2B5EF4-FFF2-40B4-BE49-F238E27FC236}">
                <a16:creationId xmlns:a16="http://schemas.microsoft.com/office/drawing/2014/main" id="{6E0C3913-512A-A48F-64BF-631DD905790F}"/>
              </a:ext>
            </a:extLst>
          </p:cNvPr>
          <p:cNvSpPr txBox="1"/>
          <p:nvPr/>
        </p:nvSpPr>
        <p:spPr>
          <a:xfrm>
            <a:off x="9253724" y="3535682"/>
            <a:ext cx="2633472" cy="432744"/>
          </a:xfrm>
          <a:prstGeom prst="roundRect">
            <a:avLst>
              <a:gd name="adj" fmla="val 50000"/>
            </a:avLst>
          </a:prstGeom>
          <a:solidFill>
            <a:schemeClr val="accent1"/>
          </a:solidFill>
        </p:spPr>
        <p:txBody>
          <a:bodyPr wrap="square" lIns="0" tIns="0" rIns="0" bIns="0" anchor="ctr">
            <a:noAutofit/>
          </a:bodyPr>
          <a:lstStyle/>
          <a:p>
            <a:pPr marL="0" lvl="1" algn="ctr">
              <a:spcBef>
                <a:spcPts val="600"/>
              </a:spcBef>
            </a:pPr>
            <a:r>
              <a:rPr lang="en-US" sz="1600" b="1" dirty="0">
                <a:solidFill>
                  <a:schemeClr val="bg2"/>
                </a:solidFill>
              </a:rPr>
              <a:t>BENFACTOR</a:t>
            </a:r>
          </a:p>
        </p:txBody>
      </p:sp>
      <p:pic>
        <p:nvPicPr>
          <p:cNvPr id="52" name="Graphic 51">
            <a:extLst>
              <a:ext uri="{FF2B5EF4-FFF2-40B4-BE49-F238E27FC236}">
                <a16:creationId xmlns:a16="http://schemas.microsoft.com/office/drawing/2014/main" id="{33EB7626-9F92-A53F-97E1-59923E3FC4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04700" y="2548819"/>
            <a:ext cx="731520" cy="731520"/>
          </a:xfrm>
          <a:prstGeom prst="rect">
            <a:avLst/>
          </a:prstGeom>
        </p:spPr>
      </p:pic>
      <p:pic>
        <p:nvPicPr>
          <p:cNvPr id="54" name="Graphic 53">
            <a:extLst>
              <a:ext uri="{FF2B5EF4-FFF2-40B4-BE49-F238E27FC236}">
                <a16:creationId xmlns:a16="http://schemas.microsoft.com/office/drawing/2014/main" id="{2CC6FC03-D64C-504D-51C4-E0BAE4FFA4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774" y="2548819"/>
            <a:ext cx="731520" cy="731520"/>
          </a:xfrm>
          <a:prstGeom prst="rect">
            <a:avLst/>
          </a:prstGeom>
        </p:spPr>
      </p:pic>
      <p:pic>
        <p:nvPicPr>
          <p:cNvPr id="55" name="Graphic 54">
            <a:extLst>
              <a:ext uri="{FF2B5EF4-FFF2-40B4-BE49-F238E27FC236}">
                <a16:creationId xmlns:a16="http://schemas.microsoft.com/office/drawing/2014/main" id="{A31B8341-3B36-C02F-CFB3-6C440E6271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1726" y="2548819"/>
            <a:ext cx="731520" cy="731520"/>
          </a:xfrm>
          <a:prstGeom prst="rect">
            <a:avLst/>
          </a:prstGeom>
        </p:spPr>
      </p:pic>
      <p:pic>
        <p:nvPicPr>
          <p:cNvPr id="58" name="Graphic 57">
            <a:extLst>
              <a:ext uri="{FF2B5EF4-FFF2-40B4-BE49-F238E27FC236}">
                <a16:creationId xmlns:a16="http://schemas.microsoft.com/office/drawing/2014/main" id="{B8E579EC-EE58-1F9B-2135-96EAED3E10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8750" y="2548819"/>
            <a:ext cx="731520" cy="731520"/>
          </a:xfrm>
          <a:prstGeom prst="rect">
            <a:avLst/>
          </a:prstGeom>
        </p:spPr>
      </p:pic>
      <p:cxnSp>
        <p:nvCxnSpPr>
          <p:cNvPr id="61" name="Straight Connector 60">
            <a:extLst>
              <a:ext uri="{FF2B5EF4-FFF2-40B4-BE49-F238E27FC236}">
                <a16:creationId xmlns:a16="http://schemas.microsoft.com/office/drawing/2014/main" id="{12E2A9E4-4585-26BA-7E01-64F391E21DBD}"/>
              </a:ext>
            </a:extLst>
          </p:cNvPr>
          <p:cNvCxnSpPr>
            <a:cxnSpLocks/>
          </p:cNvCxnSpPr>
          <p:nvPr/>
        </p:nvCxnSpPr>
        <p:spPr>
          <a:xfrm>
            <a:off x="3113022" y="2339016"/>
            <a:ext cx="0" cy="287971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8FACEFA-5E21-71EE-7B09-BEE8B9F073F6}"/>
              </a:ext>
            </a:extLst>
          </p:cNvPr>
          <p:cNvCxnSpPr>
            <a:cxnSpLocks/>
          </p:cNvCxnSpPr>
          <p:nvPr/>
        </p:nvCxnSpPr>
        <p:spPr>
          <a:xfrm>
            <a:off x="6095998" y="2339016"/>
            <a:ext cx="0" cy="287971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7E2EA5-A890-1435-5B61-BEC705FA9E08}"/>
              </a:ext>
            </a:extLst>
          </p:cNvPr>
          <p:cNvCxnSpPr>
            <a:cxnSpLocks/>
          </p:cNvCxnSpPr>
          <p:nvPr/>
        </p:nvCxnSpPr>
        <p:spPr>
          <a:xfrm>
            <a:off x="9078974" y="2339016"/>
            <a:ext cx="0" cy="287971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0227EE7-31C1-9831-D6AD-D0AAF35E6724}"/>
              </a:ext>
            </a:extLst>
          </p:cNvPr>
          <p:cNvSpPr txBox="1"/>
          <p:nvPr/>
        </p:nvSpPr>
        <p:spPr>
          <a:xfrm>
            <a:off x="304798" y="4105205"/>
            <a:ext cx="2633472" cy="1692771"/>
          </a:xfrm>
          <a:prstGeom prst="rect">
            <a:avLst/>
          </a:prstGeom>
          <a:noFill/>
        </p:spPr>
        <p:txBody>
          <a:bodyPr wrap="square" lIns="0" tIns="0" rIns="0" bIns="0">
            <a:spAutoFit/>
          </a:bodyPr>
          <a:lstStyle/>
          <a:p>
            <a:pPr marL="182880" lvl="1" indent="-182880">
              <a:spcBef>
                <a:spcPts val="1200"/>
              </a:spcBef>
              <a:buFont typeface="Arial" panose="020B0604020202020204" pitchFamily="34" charset="0"/>
              <a:buChar char="•"/>
            </a:pPr>
            <a:r>
              <a:rPr lang="en-US" sz="1200" dirty="0">
                <a:solidFill>
                  <a:schemeClr val="bg2"/>
                </a:solidFill>
              </a:rPr>
              <a:t>On/Off blockchain transactions</a:t>
            </a:r>
          </a:p>
          <a:p>
            <a:pPr marL="182880" lvl="1" indent="-182880">
              <a:spcBef>
                <a:spcPts val="1200"/>
              </a:spcBef>
              <a:buFont typeface="Arial" panose="020B0604020202020204" pitchFamily="34" charset="0"/>
              <a:buChar char="•"/>
            </a:pPr>
            <a:r>
              <a:rPr lang="en-US" sz="1200" dirty="0">
                <a:solidFill>
                  <a:schemeClr val="bg2"/>
                </a:solidFill>
              </a:rPr>
              <a:t>Speed, Security, Scalability</a:t>
            </a:r>
          </a:p>
          <a:p>
            <a:pPr marL="182880" lvl="1" indent="-182880">
              <a:spcBef>
                <a:spcPts val="1200"/>
              </a:spcBef>
              <a:buFont typeface="Arial" panose="020B0604020202020204" pitchFamily="34" charset="0"/>
              <a:buChar char="•"/>
            </a:pPr>
            <a:r>
              <a:rPr lang="en-US" sz="1200" dirty="0">
                <a:solidFill>
                  <a:schemeClr val="bg2"/>
                </a:solidFill>
              </a:rPr>
              <a:t>Doesn’t need a platform </a:t>
            </a:r>
            <a:r>
              <a:rPr lang="en-US" sz="1200">
                <a:solidFill>
                  <a:schemeClr val="bg2"/>
                </a:solidFill>
              </a:rPr>
              <a:t>to work</a:t>
            </a:r>
            <a:endParaRPr lang="en-US" sz="1200" dirty="0">
              <a:solidFill>
                <a:schemeClr val="bg2"/>
              </a:solidFill>
            </a:endParaRPr>
          </a:p>
          <a:p>
            <a:pPr marL="182880" lvl="1" indent="-182880">
              <a:spcBef>
                <a:spcPts val="1200"/>
              </a:spcBef>
              <a:buFont typeface="Arial" panose="020B0604020202020204" pitchFamily="34" charset="0"/>
              <a:buChar char="•"/>
            </a:pPr>
            <a:r>
              <a:rPr lang="en-US" sz="1200" dirty="0">
                <a:solidFill>
                  <a:schemeClr val="bg2"/>
                </a:solidFill>
              </a:rPr>
              <a:t>40 business days upon </a:t>
            </a:r>
            <a:br>
              <a:rPr lang="en-US" sz="1200" dirty="0">
                <a:solidFill>
                  <a:schemeClr val="bg2"/>
                </a:solidFill>
              </a:rPr>
            </a:br>
            <a:r>
              <a:rPr lang="en-US" sz="1200" dirty="0">
                <a:solidFill>
                  <a:schemeClr val="bg2"/>
                </a:solidFill>
              </a:rPr>
              <a:t>adequate funding</a:t>
            </a:r>
            <a:br>
              <a:rPr lang="en-US" sz="1200" dirty="0">
                <a:solidFill>
                  <a:schemeClr val="bg2"/>
                </a:solidFill>
              </a:rPr>
            </a:br>
            <a:r>
              <a:rPr lang="en-US" sz="1000" dirty="0">
                <a:solidFill>
                  <a:schemeClr val="bg2"/>
                </a:solidFill>
              </a:rPr>
              <a:t>* Does not include any time for multiple audits from third parties</a:t>
            </a:r>
            <a:endParaRPr lang="en-US" sz="1050" dirty="0">
              <a:solidFill>
                <a:schemeClr val="bg2"/>
              </a:solidFill>
            </a:endParaRPr>
          </a:p>
        </p:txBody>
      </p:sp>
      <p:sp>
        <p:nvSpPr>
          <p:cNvPr id="68" name="TextBox 67">
            <a:extLst>
              <a:ext uri="{FF2B5EF4-FFF2-40B4-BE49-F238E27FC236}">
                <a16:creationId xmlns:a16="http://schemas.microsoft.com/office/drawing/2014/main" id="{CBD3563A-D8B5-4693-F732-8FF5A2DDEEBC}"/>
              </a:ext>
            </a:extLst>
          </p:cNvPr>
          <p:cNvSpPr txBox="1"/>
          <p:nvPr/>
        </p:nvSpPr>
        <p:spPr>
          <a:xfrm>
            <a:off x="3287774" y="4105205"/>
            <a:ext cx="2633472" cy="1084912"/>
          </a:xfrm>
          <a:prstGeom prst="rect">
            <a:avLst/>
          </a:prstGeom>
          <a:noFill/>
        </p:spPr>
        <p:txBody>
          <a:bodyPr wrap="square" lIns="0" tIns="0" rIns="0" bIns="0">
            <a:spAutoFit/>
          </a:bodyPr>
          <a:lstStyle/>
          <a:p>
            <a:pPr marL="182880" lvl="1" indent="-182880">
              <a:buFont typeface="Arial" panose="020B0604020202020204" pitchFamily="34" charset="0"/>
              <a:buChar char="•"/>
            </a:pPr>
            <a:r>
              <a:rPr lang="en-PH" sz="1200" dirty="0">
                <a:solidFill>
                  <a:schemeClr val="bg2"/>
                </a:solidFill>
              </a:rPr>
              <a:t>Internal Platform to send on chain transactions </a:t>
            </a:r>
          </a:p>
          <a:p>
            <a:pPr marL="182880" lvl="1" indent="-182880">
              <a:buFont typeface="Arial" panose="020B0604020202020204" pitchFamily="34" charset="0"/>
              <a:buChar char="•"/>
            </a:pPr>
            <a:r>
              <a:rPr lang="en-PH" sz="1050" dirty="0">
                <a:solidFill>
                  <a:schemeClr val="bg2"/>
                </a:solidFill>
              </a:rPr>
              <a:t>* this will be ever evolving</a:t>
            </a:r>
          </a:p>
          <a:p>
            <a:pPr marL="0" lvl="1"/>
            <a:endParaRPr lang="en-PH" sz="1200" dirty="0">
              <a:solidFill>
                <a:schemeClr val="bg2"/>
              </a:solidFill>
            </a:endParaRPr>
          </a:p>
          <a:p>
            <a:pPr marL="182880" lvl="1" indent="-182880">
              <a:buFont typeface="Arial" panose="020B0604020202020204" pitchFamily="34" charset="0"/>
              <a:buChar char="•"/>
            </a:pPr>
            <a:r>
              <a:rPr lang="en-PH" sz="1200" dirty="0">
                <a:solidFill>
                  <a:schemeClr val="bg2"/>
                </a:solidFill>
              </a:rPr>
              <a:t>40 business days after Phase 1 completion</a:t>
            </a:r>
          </a:p>
        </p:txBody>
      </p:sp>
      <p:sp>
        <p:nvSpPr>
          <p:cNvPr id="70" name="TextBox 69">
            <a:extLst>
              <a:ext uri="{FF2B5EF4-FFF2-40B4-BE49-F238E27FC236}">
                <a16:creationId xmlns:a16="http://schemas.microsoft.com/office/drawing/2014/main" id="{13A1A45B-EF15-B950-D55A-B5AF03794781}"/>
              </a:ext>
            </a:extLst>
          </p:cNvPr>
          <p:cNvSpPr txBox="1"/>
          <p:nvPr/>
        </p:nvSpPr>
        <p:spPr>
          <a:xfrm>
            <a:off x="6270750" y="4105205"/>
            <a:ext cx="2633472" cy="1208023"/>
          </a:xfrm>
          <a:prstGeom prst="rect">
            <a:avLst/>
          </a:prstGeom>
          <a:noFill/>
        </p:spPr>
        <p:txBody>
          <a:bodyPr wrap="square" lIns="0" tIns="0" rIns="0" bIns="0">
            <a:spAutoFit/>
          </a:bodyPr>
          <a:lstStyle/>
          <a:p>
            <a:pPr marL="182880" lvl="1" indent="-182880">
              <a:spcBef>
                <a:spcPts val="1200"/>
              </a:spcBef>
              <a:buFont typeface="Arial" panose="020B0604020202020204" pitchFamily="34" charset="0"/>
              <a:buChar char="•"/>
            </a:pPr>
            <a:r>
              <a:rPr lang="en-PH" sz="1200" dirty="0">
                <a:solidFill>
                  <a:schemeClr val="bg2"/>
                </a:solidFill>
              </a:rPr>
              <a:t>Internal SWAP</a:t>
            </a:r>
            <a:br>
              <a:rPr lang="en-PH" sz="1200" dirty="0">
                <a:solidFill>
                  <a:schemeClr val="bg2"/>
                </a:solidFill>
              </a:rPr>
            </a:br>
            <a:r>
              <a:rPr lang="en-PH" sz="1050" dirty="0">
                <a:solidFill>
                  <a:schemeClr val="bg2"/>
                </a:solidFill>
              </a:rPr>
              <a:t>* this will be ever evolving</a:t>
            </a:r>
          </a:p>
          <a:p>
            <a:pPr marL="182880" lvl="1" indent="-182880">
              <a:spcBef>
                <a:spcPts val="1200"/>
              </a:spcBef>
              <a:buFont typeface="Arial" panose="020B0604020202020204" pitchFamily="34" charset="0"/>
              <a:buChar char="•"/>
            </a:pPr>
            <a:r>
              <a:rPr lang="en-PH" sz="1200" dirty="0">
                <a:solidFill>
                  <a:schemeClr val="bg2"/>
                </a:solidFill>
              </a:rPr>
              <a:t>Remove the means of bridging</a:t>
            </a:r>
          </a:p>
          <a:p>
            <a:pPr marL="182880" lvl="1" indent="-182880">
              <a:spcBef>
                <a:spcPts val="1200"/>
              </a:spcBef>
              <a:buFont typeface="Arial" panose="020B0604020202020204" pitchFamily="34" charset="0"/>
              <a:buChar char="•"/>
            </a:pPr>
            <a:r>
              <a:rPr lang="en-PH" sz="1200" dirty="0">
                <a:solidFill>
                  <a:schemeClr val="bg2"/>
                </a:solidFill>
              </a:rPr>
              <a:t>40 business days after Phase 2 completion</a:t>
            </a:r>
          </a:p>
        </p:txBody>
      </p:sp>
      <p:sp>
        <p:nvSpPr>
          <p:cNvPr id="72" name="TextBox 71">
            <a:extLst>
              <a:ext uri="{FF2B5EF4-FFF2-40B4-BE49-F238E27FC236}">
                <a16:creationId xmlns:a16="http://schemas.microsoft.com/office/drawing/2014/main" id="{50597A2D-3843-ABB3-D428-03F0B61F301A}"/>
              </a:ext>
            </a:extLst>
          </p:cNvPr>
          <p:cNvSpPr txBox="1"/>
          <p:nvPr/>
        </p:nvSpPr>
        <p:spPr>
          <a:xfrm>
            <a:off x="9253724" y="4105205"/>
            <a:ext cx="2633472" cy="1046440"/>
          </a:xfrm>
          <a:prstGeom prst="rect">
            <a:avLst/>
          </a:prstGeom>
          <a:noFill/>
        </p:spPr>
        <p:txBody>
          <a:bodyPr wrap="square" lIns="0" tIns="0" rIns="0" bIns="0">
            <a:spAutoFit/>
          </a:bodyPr>
          <a:lstStyle/>
          <a:p>
            <a:pPr marL="182880" lvl="1" indent="-182880">
              <a:spcBef>
                <a:spcPts val="1200"/>
              </a:spcBef>
              <a:buFont typeface="Arial" panose="020B0604020202020204" pitchFamily="34" charset="0"/>
              <a:buChar char="•"/>
            </a:pPr>
            <a:r>
              <a:rPr lang="en-PH" sz="1200" dirty="0">
                <a:solidFill>
                  <a:schemeClr val="bg2"/>
                </a:solidFill>
              </a:rPr>
              <a:t>Never lose your wallet assets</a:t>
            </a:r>
          </a:p>
          <a:p>
            <a:pPr marL="182880" lvl="1" indent="-182880">
              <a:spcBef>
                <a:spcPts val="1200"/>
              </a:spcBef>
              <a:buFont typeface="Arial" panose="020B0604020202020204" pitchFamily="34" charset="0"/>
              <a:buChar char="•"/>
            </a:pPr>
            <a:r>
              <a:rPr lang="en-PH" sz="1200" dirty="0">
                <a:solidFill>
                  <a:schemeClr val="bg2"/>
                </a:solidFill>
              </a:rPr>
              <a:t>Automatic Wallet Redemption </a:t>
            </a:r>
          </a:p>
          <a:p>
            <a:pPr marL="182880" lvl="1" indent="-182880">
              <a:spcBef>
                <a:spcPts val="1200"/>
              </a:spcBef>
              <a:buFont typeface="Arial" panose="020B0604020202020204" pitchFamily="34" charset="0"/>
              <a:buChar char="•"/>
            </a:pPr>
            <a:r>
              <a:rPr lang="en-PH" sz="1200" dirty="0">
                <a:solidFill>
                  <a:schemeClr val="bg2"/>
                </a:solidFill>
              </a:rPr>
              <a:t>40 business days after Phase 3 completion</a:t>
            </a:r>
          </a:p>
        </p:txBody>
      </p:sp>
    </p:spTree>
    <p:extLst>
      <p:ext uri="{BB962C8B-B14F-4D97-AF65-F5344CB8AC3E}">
        <p14:creationId xmlns:p14="http://schemas.microsoft.com/office/powerpoint/2010/main" val="167648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FE3BA3-088B-EFC9-6619-316CF65A05A4}"/>
              </a:ext>
            </a:extLst>
          </p:cNvPr>
          <p:cNvSpPr>
            <a:spLocks noGrp="1"/>
          </p:cNvSpPr>
          <p:nvPr>
            <p:ph type="title"/>
          </p:nvPr>
        </p:nvSpPr>
        <p:spPr>
          <a:xfrm>
            <a:off x="7226132" y="299700"/>
            <a:ext cx="4385955" cy="580570"/>
          </a:xfrm>
        </p:spPr>
        <p:txBody>
          <a:bodyPr/>
          <a:lstStyle/>
          <a:p>
            <a:r>
              <a:rPr lang="en-US" dirty="0"/>
              <a:t>MODUS Tokenomics</a:t>
            </a:r>
          </a:p>
        </p:txBody>
      </p:sp>
      <p:graphicFrame>
        <p:nvGraphicFramePr>
          <p:cNvPr id="4" name="Table 3">
            <a:extLst>
              <a:ext uri="{FF2B5EF4-FFF2-40B4-BE49-F238E27FC236}">
                <a16:creationId xmlns:a16="http://schemas.microsoft.com/office/drawing/2014/main" id="{58273A54-C8D2-FD27-6624-5CEF542A7550}"/>
              </a:ext>
            </a:extLst>
          </p:cNvPr>
          <p:cNvGraphicFramePr>
            <a:graphicFrameLocks noGrp="1"/>
          </p:cNvGraphicFramePr>
          <p:nvPr>
            <p:extLst>
              <p:ext uri="{D42A27DB-BD31-4B8C-83A1-F6EECF244321}">
                <p14:modId xmlns:p14="http://schemas.microsoft.com/office/powerpoint/2010/main" val="3024979105"/>
              </p:ext>
            </p:extLst>
          </p:nvPr>
        </p:nvGraphicFramePr>
        <p:xfrm>
          <a:off x="413657" y="880270"/>
          <a:ext cx="11032175" cy="5335142"/>
        </p:xfrm>
        <a:graphic>
          <a:graphicData uri="http://schemas.openxmlformats.org/drawingml/2006/table">
            <a:tbl>
              <a:tblPr/>
              <a:tblGrid>
                <a:gridCol w="3343891">
                  <a:extLst>
                    <a:ext uri="{9D8B030D-6E8A-4147-A177-3AD203B41FA5}">
                      <a16:colId xmlns:a16="http://schemas.microsoft.com/office/drawing/2014/main" val="4162650540"/>
                    </a:ext>
                  </a:extLst>
                </a:gridCol>
                <a:gridCol w="699489">
                  <a:extLst>
                    <a:ext uri="{9D8B030D-6E8A-4147-A177-3AD203B41FA5}">
                      <a16:colId xmlns:a16="http://schemas.microsoft.com/office/drawing/2014/main" val="2319813973"/>
                    </a:ext>
                  </a:extLst>
                </a:gridCol>
                <a:gridCol w="1706067">
                  <a:extLst>
                    <a:ext uri="{9D8B030D-6E8A-4147-A177-3AD203B41FA5}">
                      <a16:colId xmlns:a16="http://schemas.microsoft.com/office/drawing/2014/main" val="3554765626"/>
                    </a:ext>
                  </a:extLst>
                </a:gridCol>
                <a:gridCol w="5282728">
                  <a:extLst>
                    <a:ext uri="{9D8B030D-6E8A-4147-A177-3AD203B41FA5}">
                      <a16:colId xmlns:a16="http://schemas.microsoft.com/office/drawing/2014/main" val="3065089363"/>
                    </a:ext>
                  </a:extLst>
                </a:gridCol>
              </a:tblGrid>
              <a:tr h="265236">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Omnimodus LLC</a:t>
                      </a: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Ticker: MODUS</a:t>
                      </a: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440379507"/>
                  </a:ext>
                </a:extLst>
              </a:tr>
              <a:tr h="275049">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110490182"/>
                  </a:ext>
                </a:extLst>
              </a:tr>
              <a:tr h="275049">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Total Initial Supply</a:t>
                      </a: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338,000,000 </a:t>
                      </a: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980873942"/>
                  </a:ext>
                </a:extLst>
              </a:tr>
              <a:tr h="518893">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Creator/s</a:t>
                      </a:r>
                    </a:p>
                  </a:txBody>
                  <a:tcPr marL="9525" marR="9525" marT="9525" marB="0" anchor="b">
                    <a:lnL>
                      <a:noFill/>
                    </a:lnL>
                    <a:lnR>
                      <a:noFill/>
                    </a:lnR>
                    <a:lnT>
                      <a:noFill/>
                    </a:lnT>
                    <a:lnB>
                      <a:noFill/>
                    </a:lnB>
                  </a:tcPr>
                </a:tc>
                <a:tc>
                  <a:txBody>
                    <a:bodyPr/>
                    <a:lstStyle/>
                    <a:p>
                      <a:pPr algn="r" fontAlgn="b"/>
                      <a:r>
                        <a:rPr lang="en-US" sz="1600" b="0" i="0" u="none" strike="noStrike" dirty="0">
                          <a:solidFill>
                            <a:schemeClr val="accent6">
                              <a:lumMod val="60000"/>
                              <a:lumOff val="40000"/>
                            </a:schemeClr>
                          </a:solidFill>
                          <a:effectLst/>
                          <a:latin typeface="Times New Roman" panose="02020603050405020304" pitchFamily="18" charset="0"/>
                        </a:rPr>
                        <a:t>5%</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       16,900,000 </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Blacklist 3 years, time locked 14.2% release per year for 7 years</a:t>
                      </a:r>
                    </a:p>
                  </a:txBody>
                  <a:tcPr marL="9525" marR="9525" marT="9525" marB="0" anchor="b">
                    <a:lnL>
                      <a:noFill/>
                    </a:lnL>
                    <a:lnR>
                      <a:noFill/>
                    </a:lnR>
                    <a:lnT>
                      <a:noFill/>
                    </a:lnT>
                    <a:lnB>
                      <a:noFill/>
                    </a:lnB>
                  </a:tcPr>
                </a:tc>
                <a:extLst>
                  <a:ext uri="{0D108BD9-81ED-4DB2-BD59-A6C34878D82A}">
                    <a16:rowId xmlns:a16="http://schemas.microsoft.com/office/drawing/2014/main" val="802893370"/>
                  </a:ext>
                </a:extLst>
              </a:tr>
              <a:tr h="518893">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Creator/</a:t>
                      </a:r>
                      <a:r>
                        <a:rPr lang="en-US" sz="1600" b="0" i="0" u="none" strike="noStrike">
                          <a:solidFill>
                            <a:schemeClr val="accent2">
                              <a:lumMod val="10000"/>
                              <a:lumOff val="90000"/>
                            </a:schemeClr>
                          </a:solidFill>
                          <a:effectLst/>
                          <a:latin typeface="Times New Roman" panose="02020603050405020304" pitchFamily="18" charset="0"/>
                        </a:rPr>
                        <a:t>s gifted </a:t>
                      </a:r>
                      <a:r>
                        <a:rPr lang="en-US" sz="1600" b="0" i="0" u="none" strike="noStrike" dirty="0">
                          <a:solidFill>
                            <a:schemeClr val="accent2">
                              <a:lumMod val="10000"/>
                              <a:lumOff val="90000"/>
                            </a:schemeClr>
                          </a:solidFill>
                          <a:effectLst/>
                          <a:latin typeface="Times New Roman" panose="02020603050405020304" pitchFamily="18" charset="0"/>
                        </a:rPr>
                        <a:t>to OMNIMODUS, INC</a:t>
                      </a:r>
                    </a:p>
                  </a:txBody>
                  <a:tcPr marL="9525" marR="9525" marT="9525" marB="0" anchor="b">
                    <a:lnL>
                      <a:noFill/>
                    </a:lnL>
                    <a:lnR>
                      <a:noFill/>
                    </a:lnR>
                    <a:lnT>
                      <a:noFill/>
                    </a:lnT>
                    <a:lnB>
                      <a:noFill/>
                    </a:lnB>
                  </a:tcPr>
                </a:tc>
                <a:tc>
                  <a:txBody>
                    <a:bodyPr/>
                    <a:lstStyle/>
                    <a:p>
                      <a:pPr algn="r" fontAlgn="b"/>
                      <a:r>
                        <a:rPr lang="en-US" sz="1600" b="0" i="0" u="none" strike="noStrike" dirty="0">
                          <a:solidFill>
                            <a:schemeClr val="accent6">
                              <a:lumMod val="60000"/>
                              <a:lumOff val="40000"/>
                            </a:schemeClr>
                          </a:solidFill>
                          <a:effectLst/>
                          <a:latin typeface="Times New Roman" panose="02020603050405020304" pitchFamily="18" charset="0"/>
                        </a:rPr>
                        <a:t>95%</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321,100,000 </a:t>
                      </a: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592561441"/>
                  </a:ext>
                </a:extLst>
              </a:tr>
              <a:tr h="275049">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FF0000"/>
                          </a:solidFill>
                          <a:effectLst/>
                          <a:latin typeface="Times New Roman" panose="02020603050405020304" pitchFamily="18" charset="0"/>
                        </a:rPr>
                        <a:t>100%</a:t>
                      </a: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2209523427"/>
                  </a:ext>
                </a:extLst>
              </a:tr>
              <a:tr h="275049">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4008329463"/>
                  </a:ext>
                </a:extLst>
              </a:tr>
              <a:tr h="275049">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OMNIMODUS INC </a:t>
                      </a: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905537441"/>
                  </a:ext>
                </a:extLst>
              </a:tr>
              <a:tr h="518893">
                <a:tc>
                  <a:txBody>
                    <a:bodyPr/>
                    <a:lstStyle/>
                    <a:p>
                      <a:pPr algn="r" fontAlgn="b"/>
                      <a:r>
                        <a:rPr lang="en-US" sz="1600" b="0" i="0" u="none" strike="noStrike">
                          <a:solidFill>
                            <a:schemeClr val="accent2">
                              <a:lumMod val="10000"/>
                              <a:lumOff val="90000"/>
                            </a:schemeClr>
                          </a:solidFill>
                          <a:effectLst/>
                          <a:latin typeface="Times New Roman" panose="02020603050405020304" pitchFamily="18" charset="0"/>
                        </a:rPr>
                        <a:t>IEO/VC/PI/Equity Share</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B050"/>
                          </a:solidFill>
                          <a:effectLst/>
                          <a:latin typeface="Times New Roman" panose="02020603050405020304" pitchFamily="18" charset="0"/>
                        </a:rPr>
                        <a:t>20%</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64,220,000 </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Blacklist 3 years, time locked 14.2% release per year for 7 years</a:t>
                      </a:r>
                    </a:p>
                  </a:txBody>
                  <a:tcPr marL="9525" marR="9525" marT="9525" marB="0" anchor="b">
                    <a:lnL>
                      <a:noFill/>
                    </a:lnL>
                    <a:lnR>
                      <a:noFill/>
                    </a:lnR>
                    <a:lnT>
                      <a:noFill/>
                    </a:lnT>
                    <a:lnB>
                      <a:noFill/>
                    </a:lnB>
                  </a:tcPr>
                </a:tc>
                <a:extLst>
                  <a:ext uri="{0D108BD9-81ED-4DB2-BD59-A6C34878D82A}">
                    <a16:rowId xmlns:a16="http://schemas.microsoft.com/office/drawing/2014/main" val="3141000034"/>
                  </a:ext>
                </a:extLst>
              </a:tr>
              <a:tr h="275049">
                <a:tc>
                  <a:txBody>
                    <a:bodyPr/>
                    <a:lstStyle/>
                    <a:p>
                      <a:pPr algn="r" fontAlgn="b"/>
                      <a:r>
                        <a:rPr lang="en-US" sz="1600" b="0" i="0" u="none" strike="noStrike">
                          <a:solidFill>
                            <a:schemeClr val="accent2">
                              <a:lumMod val="10000"/>
                              <a:lumOff val="90000"/>
                            </a:schemeClr>
                          </a:solidFill>
                          <a:effectLst/>
                          <a:latin typeface="Times New Roman" panose="02020603050405020304" pitchFamily="18" charset="0"/>
                        </a:rPr>
                        <a:t>Circulating Supply upon open</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B0F0"/>
                          </a:solidFill>
                          <a:effectLst/>
                          <a:latin typeface="Times New Roman" panose="02020603050405020304" pitchFamily="18" charset="0"/>
                        </a:rPr>
                        <a:t>30%</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96,330,000 </a:t>
                      </a: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201135957"/>
                  </a:ext>
                </a:extLst>
              </a:tr>
              <a:tr h="275049">
                <a:tc>
                  <a:txBody>
                    <a:bodyPr/>
                    <a:lstStyle/>
                    <a:p>
                      <a:pPr algn="r" fontAlgn="b"/>
                      <a:r>
                        <a:rPr lang="en-US" sz="1600" b="0" i="0" u="none" strike="noStrike">
                          <a:solidFill>
                            <a:schemeClr val="accent2">
                              <a:lumMod val="10000"/>
                              <a:lumOff val="90000"/>
                            </a:schemeClr>
                          </a:solidFill>
                          <a:effectLst/>
                          <a:latin typeface="Times New Roman" panose="02020603050405020304" pitchFamily="18" charset="0"/>
                        </a:rPr>
                        <a:t>Releasable Supply next 10 years</a:t>
                      </a:r>
                    </a:p>
                  </a:txBody>
                  <a:tcPr marL="9525" marR="9525" marT="9525" marB="0" anchor="b">
                    <a:lnL>
                      <a:noFill/>
                    </a:lnL>
                    <a:lnR>
                      <a:noFill/>
                    </a:lnR>
                    <a:lnT>
                      <a:noFill/>
                    </a:lnT>
                    <a:lnB>
                      <a:noFill/>
                    </a:lnB>
                  </a:tcPr>
                </a:tc>
                <a:tc>
                  <a:txBody>
                    <a:bodyPr/>
                    <a:lstStyle/>
                    <a:p>
                      <a:pPr algn="r" fontAlgn="b"/>
                      <a:r>
                        <a:rPr lang="en-US" sz="1600" b="0" i="0" u="none" strike="noStrike" dirty="0">
                          <a:solidFill>
                            <a:schemeClr val="accent6">
                              <a:lumMod val="75000"/>
                            </a:schemeClr>
                          </a:solidFill>
                          <a:effectLst/>
                          <a:latin typeface="Times New Roman" panose="02020603050405020304" pitchFamily="18" charset="0"/>
                        </a:rPr>
                        <a:t>50%</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160,550,000 </a:t>
                      </a: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026079000"/>
                  </a:ext>
                </a:extLst>
              </a:tr>
              <a:tr h="275049">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FF0000"/>
                          </a:solidFill>
                          <a:effectLst/>
                          <a:latin typeface="Times New Roman" panose="02020603050405020304" pitchFamily="18" charset="0"/>
                        </a:rPr>
                        <a:t>100%</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321,100,000 </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Total potential circulating supply</a:t>
                      </a:r>
                    </a:p>
                  </a:txBody>
                  <a:tcPr marL="9525" marR="9525" marT="9525" marB="0" anchor="b">
                    <a:lnL>
                      <a:noFill/>
                    </a:lnL>
                    <a:lnR>
                      <a:noFill/>
                    </a:lnR>
                    <a:lnT>
                      <a:noFill/>
                    </a:lnT>
                    <a:lnB>
                      <a:noFill/>
                    </a:lnB>
                  </a:tcPr>
                </a:tc>
                <a:extLst>
                  <a:ext uri="{0D108BD9-81ED-4DB2-BD59-A6C34878D82A}">
                    <a16:rowId xmlns:a16="http://schemas.microsoft.com/office/drawing/2014/main" val="3393976984"/>
                  </a:ext>
                </a:extLst>
              </a:tr>
              <a:tr h="275049">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accent2">
                            <a:lumMod val="10000"/>
                            <a:lumOff val="90000"/>
                          </a:schemeClr>
                        </a:solidFill>
                        <a:effectLst/>
                        <a:latin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376922788"/>
                  </a:ext>
                </a:extLst>
              </a:tr>
              <a:tr h="518893">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                                      160,550,000 </a:t>
                      </a:r>
                    </a:p>
                  </a:txBody>
                  <a:tcPr marL="9525" marR="9525" marT="9525" marB="0" anchor="b">
                    <a:lnL>
                      <a:noFill/>
                    </a:lnL>
                    <a:lnR>
                      <a:noFill/>
                    </a:lnR>
                    <a:lnT>
                      <a:noFill/>
                    </a:lnT>
                    <a:lnB>
                      <a:noFill/>
                    </a:lnB>
                  </a:tcPr>
                </a:tc>
                <a:tc>
                  <a:txBody>
                    <a:bodyPr/>
                    <a:lstStyle/>
                    <a:p>
                      <a:pPr algn="r" fontAlgn="b"/>
                      <a:r>
                        <a:rPr lang="en-US" sz="1600" b="0" i="0" u="none" strike="noStrike">
                          <a:solidFill>
                            <a:schemeClr val="accent2">
                              <a:lumMod val="10000"/>
                              <a:lumOff val="90000"/>
                            </a:schemeClr>
                          </a:solidFill>
                          <a:effectLst/>
                          <a:latin typeface="Times New Roman" panose="02020603050405020304" pitchFamily="18" charset="0"/>
                        </a:rPr>
                        <a:t>10</a:t>
                      </a:r>
                    </a:p>
                  </a:txBody>
                  <a:tcPr marL="9525" marR="9525" marT="9525" marB="0" anchor="b">
                    <a:lnL>
                      <a:noFill/>
                    </a:lnL>
                    <a:lnR>
                      <a:noFill/>
                    </a:lnR>
                    <a:lnT>
                      <a:noFill/>
                    </a:lnT>
                    <a:lnB>
                      <a:noFill/>
                    </a:lnB>
                  </a:tcPr>
                </a:tc>
                <a:tc>
                  <a:txBody>
                    <a:bodyPr/>
                    <a:lstStyle/>
                    <a:p>
                      <a:pPr algn="l" fontAlgn="b"/>
                      <a:r>
                        <a:rPr lang="en-US" sz="1600" b="0" i="0" u="none" strike="noStrike">
                          <a:solidFill>
                            <a:schemeClr val="accent2">
                              <a:lumMod val="10000"/>
                              <a:lumOff val="90000"/>
                            </a:schemeClr>
                          </a:solidFill>
                          <a:effectLst/>
                          <a:latin typeface="Times New Roman" panose="02020603050405020304" pitchFamily="18" charset="0"/>
                        </a:rPr>
                        <a:t>       16,055,000 </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coins released every year for 10 years </a:t>
                      </a:r>
                    </a:p>
                  </a:txBody>
                  <a:tcPr marL="9525" marR="9525" marT="9525" marB="0" anchor="b">
                    <a:lnL>
                      <a:noFill/>
                    </a:lnL>
                    <a:lnR>
                      <a:noFill/>
                    </a:lnR>
                    <a:lnT>
                      <a:noFill/>
                    </a:lnT>
                    <a:lnB>
                      <a:noFill/>
                    </a:lnB>
                  </a:tcPr>
                </a:tc>
                <a:extLst>
                  <a:ext uri="{0D108BD9-81ED-4DB2-BD59-A6C34878D82A}">
                    <a16:rowId xmlns:a16="http://schemas.microsoft.com/office/drawing/2014/main" val="2136589446"/>
                  </a:ext>
                </a:extLst>
              </a:tr>
              <a:tr h="518893">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                                        16,055,000 </a:t>
                      </a:r>
                    </a:p>
                  </a:txBody>
                  <a:tcPr marL="9525" marR="9525" marT="9525" marB="0" anchor="b">
                    <a:lnL>
                      <a:noFill/>
                    </a:lnL>
                    <a:lnR>
                      <a:noFill/>
                    </a:lnR>
                    <a:lnT>
                      <a:noFill/>
                    </a:lnT>
                    <a:lnB>
                      <a:noFill/>
                    </a:lnB>
                  </a:tcPr>
                </a:tc>
                <a:tc>
                  <a:txBody>
                    <a:bodyPr/>
                    <a:lstStyle/>
                    <a:p>
                      <a:pPr algn="r" fontAlgn="b"/>
                      <a:r>
                        <a:rPr lang="en-US" sz="1600" b="0" i="0" u="none" strike="noStrike" dirty="0">
                          <a:solidFill>
                            <a:schemeClr val="accent2">
                              <a:lumMod val="10000"/>
                              <a:lumOff val="90000"/>
                            </a:schemeClr>
                          </a:solidFill>
                          <a:effectLst/>
                          <a:latin typeface="Times New Roman" panose="02020603050405020304" pitchFamily="18" charset="0"/>
                        </a:rPr>
                        <a:t>12</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         1,337,917 </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accent2">
                              <a:lumMod val="10000"/>
                              <a:lumOff val="90000"/>
                            </a:schemeClr>
                          </a:solidFill>
                          <a:effectLst/>
                          <a:latin typeface="Times New Roman" panose="02020603050405020304" pitchFamily="18" charset="0"/>
                        </a:rPr>
                        <a:t>coins automatically released every month </a:t>
                      </a:r>
                    </a:p>
                  </a:txBody>
                  <a:tcPr marL="9525" marR="9525" marT="9525" marB="0" anchor="b">
                    <a:lnL>
                      <a:noFill/>
                    </a:lnL>
                    <a:lnR>
                      <a:noFill/>
                    </a:lnR>
                    <a:lnT>
                      <a:noFill/>
                    </a:lnT>
                    <a:lnB>
                      <a:noFill/>
                    </a:lnB>
                  </a:tcPr>
                </a:tc>
                <a:extLst>
                  <a:ext uri="{0D108BD9-81ED-4DB2-BD59-A6C34878D82A}">
                    <a16:rowId xmlns:a16="http://schemas.microsoft.com/office/drawing/2014/main" val="3362787348"/>
                  </a:ext>
                </a:extLst>
              </a:tr>
            </a:tbl>
          </a:graphicData>
        </a:graphic>
      </p:graphicFrame>
    </p:spTree>
    <p:extLst>
      <p:ext uri="{BB962C8B-B14F-4D97-AF65-F5344CB8AC3E}">
        <p14:creationId xmlns:p14="http://schemas.microsoft.com/office/powerpoint/2010/main" val="13889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36542CD3-1D30-BD0D-5FBA-674EB53349B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994" b="27894"/>
          <a:stretch/>
        </p:blipFill>
        <p:spPr bwMode="auto">
          <a:xfrm>
            <a:off x="-1" y="-1"/>
            <a:ext cx="12192001" cy="405765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BF224C6-EB9E-BBA5-25D9-8B9EEF2A3963}"/>
              </a:ext>
            </a:extLst>
          </p:cNvPr>
          <p:cNvSpPr/>
          <p:nvPr/>
        </p:nvSpPr>
        <p:spPr>
          <a:xfrm>
            <a:off x="0" y="0"/>
            <a:ext cx="12192000" cy="405765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1B19614-D1C4-B471-BB0C-19FEEBE11BE4}"/>
              </a:ext>
            </a:extLst>
          </p:cNvPr>
          <p:cNvCxnSpPr>
            <a:cxnSpLocks/>
          </p:cNvCxnSpPr>
          <p:nvPr/>
        </p:nvCxnSpPr>
        <p:spPr>
          <a:xfrm>
            <a:off x="0" y="4057650"/>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9AA808-E0A9-A2FD-93B3-9F1DD6FD6067}"/>
              </a:ext>
            </a:extLst>
          </p:cNvPr>
          <p:cNvSpPr txBox="1"/>
          <p:nvPr/>
        </p:nvSpPr>
        <p:spPr>
          <a:xfrm>
            <a:off x="359027" y="989539"/>
            <a:ext cx="11528169" cy="1171796"/>
          </a:xfrm>
          <a:prstGeom prst="rect">
            <a:avLst/>
          </a:prstGeom>
          <a:noFill/>
        </p:spPr>
        <p:txBody>
          <a:bodyPr wrap="square" lIns="0" tIns="0" rIns="0" bIns="0">
            <a:spAutoFit/>
          </a:bodyPr>
          <a:lstStyle/>
          <a:p>
            <a:pPr marL="0" marR="0" indent="0" algn="ctr">
              <a:lnSpc>
                <a:spcPct val="115000"/>
              </a:lnSpc>
              <a:spcBef>
                <a:spcPts val="0"/>
              </a:spcBef>
              <a:spcAft>
                <a:spcPts val="0"/>
              </a:spcAft>
              <a:buNone/>
            </a:pPr>
            <a:r>
              <a:rPr lang="en-US" sz="2400" b="1" dirty="0">
                <a:solidFill>
                  <a:srgbClr val="FF0000"/>
                </a:solidFill>
                <a:effectLst/>
                <a:ea typeface="Calibri" panose="020F0502020204030204" pitchFamily="34" charset="0"/>
                <a:cs typeface="Times New Roman" panose="02020603050405020304" pitchFamily="18" charset="0"/>
              </a:rPr>
              <a:t>HUMAN ERROR </a:t>
            </a:r>
            <a:r>
              <a:rPr lang="en-US" sz="2400" b="1" dirty="0">
                <a:solidFill>
                  <a:srgbClr val="00B050"/>
                </a:solidFill>
                <a:effectLst/>
                <a:ea typeface="Calibri" panose="020F0502020204030204" pitchFamily="34" charset="0"/>
                <a:cs typeface="Times New Roman" panose="02020603050405020304" pitchFamily="18" charset="0"/>
              </a:rPr>
              <a:t>happens daily in millions of cryptocurrency transactions</a:t>
            </a:r>
          </a:p>
          <a:p>
            <a:pPr marL="0" marR="0" indent="0" algn="ctr">
              <a:lnSpc>
                <a:spcPct val="115000"/>
              </a:lnSpc>
              <a:spcBef>
                <a:spcPts val="0"/>
              </a:spcBef>
              <a:spcAft>
                <a:spcPts val="0"/>
              </a:spcAft>
              <a:buNone/>
            </a:pPr>
            <a:endParaRPr lang="en-US" sz="2400" b="1" dirty="0">
              <a:solidFill>
                <a:srgbClr val="00B050"/>
              </a:solidFill>
              <a:effectLst/>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2000" b="1" dirty="0">
                <a:effectLst/>
                <a:ea typeface="Calibri" panose="020F0502020204030204" pitchFamily="34" charset="0"/>
                <a:cs typeface="Times New Roman" panose="02020603050405020304" pitchFamily="18" charset="0"/>
              </a:rPr>
              <a:t>Digital assets are forever lost</a:t>
            </a:r>
          </a:p>
        </p:txBody>
      </p:sp>
      <p:sp>
        <p:nvSpPr>
          <p:cNvPr id="27" name="Rectangle: Rounded Corners 9">
            <a:extLst>
              <a:ext uri="{FF2B5EF4-FFF2-40B4-BE49-F238E27FC236}">
                <a16:creationId xmlns:a16="http://schemas.microsoft.com/office/drawing/2014/main" id="{0F74A00D-20A1-4265-2A3C-AC04C280FDF8}"/>
              </a:ext>
            </a:extLst>
          </p:cNvPr>
          <p:cNvSpPr/>
          <p:nvPr/>
        </p:nvSpPr>
        <p:spPr>
          <a:xfrm>
            <a:off x="359027" y="2532069"/>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9">
            <a:extLst>
              <a:ext uri="{FF2B5EF4-FFF2-40B4-BE49-F238E27FC236}">
                <a16:creationId xmlns:a16="http://schemas.microsoft.com/office/drawing/2014/main" id="{96303217-6573-3709-840B-E3FD1D01F244}"/>
              </a:ext>
            </a:extLst>
          </p:cNvPr>
          <p:cNvSpPr/>
          <p:nvPr/>
        </p:nvSpPr>
        <p:spPr>
          <a:xfrm>
            <a:off x="4263099" y="2495230"/>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9">
            <a:extLst>
              <a:ext uri="{FF2B5EF4-FFF2-40B4-BE49-F238E27FC236}">
                <a16:creationId xmlns:a16="http://schemas.microsoft.com/office/drawing/2014/main" id="{E90AC8BD-3093-035C-97A3-E3E99D84224C}"/>
              </a:ext>
            </a:extLst>
          </p:cNvPr>
          <p:cNvSpPr/>
          <p:nvPr/>
        </p:nvSpPr>
        <p:spPr>
          <a:xfrm>
            <a:off x="8221400" y="2495230"/>
            <a:ext cx="3665796" cy="3421897"/>
          </a:xfrm>
          <a:prstGeom prst="roundRect">
            <a:avLst>
              <a:gd name="adj" fmla="val 4739"/>
            </a:avLst>
          </a:prstGeom>
          <a:solidFill>
            <a:schemeClr val="bg2"/>
          </a:solidFill>
          <a:ln>
            <a:solidFill>
              <a:schemeClr val="accent1"/>
            </a:solid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3"/>
            <a:extLst>
              <a:ext uri="{FF2B5EF4-FFF2-40B4-BE49-F238E27FC236}">
                <a16:creationId xmlns:a16="http://schemas.microsoft.com/office/drawing/2014/main" id="{C1547070-C367-16A3-BE0F-C22184D18C79}"/>
              </a:ext>
            </a:extLst>
          </p:cNvPr>
          <p:cNvSpPr/>
          <p:nvPr/>
        </p:nvSpPr>
        <p:spPr>
          <a:xfrm>
            <a:off x="1242507"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Click here to view link</a:t>
            </a:r>
          </a:p>
        </p:txBody>
      </p:sp>
      <p:sp>
        <p:nvSpPr>
          <p:cNvPr id="26" name="TextBox 25">
            <a:extLst>
              <a:ext uri="{FF2B5EF4-FFF2-40B4-BE49-F238E27FC236}">
                <a16:creationId xmlns:a16="http://schemas.microsoft.com/office/drawing/2014/main" id="{E7FE6198-2843-3139-9E6D-6FE449AA8EFA}"/>
              </a:ext>
            </a:extLst>
          </p:cNvPr>
          <p:cNvSpPr txBox="1"/>
          <p:nvPr/>
        </p:nvSpPr>
        <p:spPr>
          <a:xfrm>
            <a:off x="4447150" y="3907637"/>
            <a:ext cx="3297696" cy="1160750"/>
          </a:xfrm>
          <a:prstGeom prst="rect">
            <a:avLst/>
          </a:prstGeom>
          <a:noFill/>
        </p:spPr>
        <p:txBody>
          <a:bodyPr wrap="square" lIns="0" tIns="0" rIns="0" bIns="0">
            <a:noAutofit/>
          </a:bodyPr>
          <a:lstStyle/>
          <a:p>
            <a:pPr algn="ctr"/>
            <a:r>
              <a:rPr lang="en-PH" sz="4400" b="1" dirty="0">
                <a:solidFill>
                  <a:schemeClr val="tx2"/>
                </a:solidFill>
                <a:effectLst/>
                <a:ea typeface="Calibri" panose="020F0502020204030204" pitchFamily="34" charset="0"/>
                <a:cs typeface="Times New Roman" panose="02020603050405020304" pitchFamily="18" charset="0"/>
              </a:rPr>
              <a:t>1500 </a:t>
            </a:r>
          </a:p>
          <a:p>
            <a:pPr algn="ctr"/>
            <a:r>
              <a:rPr lang="en-PH" sz="1400" dirty="0">
                <a:solidFill>
                  <a:schemeClr val="tx2"/>
                </a:solidFill>
                <a:effectLst/>
                <a:ea typeface="Calibri" panose="020F0502020204030204" pitchFamily="34" charset="0"/>
                <a:cs typeface="Times New Roman" panose="02020603050405020304" pitchFamily="18" charset="0"/>
              </a:rPr>
              <a:t>BTC are lost each day </a:t>
            </a:r>
          </a:p>
        </p:txBody>
      </p:sp>
      <p:sp>
        <p:nvSpPr>
          <p:cNvPr id="37" name="TextBox 36">
            <a:extLst>
              <a:ext uri="{FF2B5EF4-FFF2-40B4-BE49-F238E27FC236}">
                <a16:creationId xmlns:a16="http://schemas.microsoft.com/office/drawing/2014/main" id="{593F498B-B986-52E3-984A-2AC1B0B3FFFD}"/>
              </a:ext>
            </a:extLst>
          </p:cNvPr>
          <p:cNvSpPr txBox="1"/>
          <p:nvPr/>
        </p:nvSpPr>
        <p:spPr>
          <a:xfrm>
            <a:off x="8405450" y="3907637"/>
            <a:ext cx="3297696" cy="1160750"/>
          </a:xfrm>
          <a:prstGeom prst="rect">
            <a:avLst/>
          </a:prstGeom>
          <a:noFill/>
        </p:spPr>
        <p:txBody>
          <a:bodyPr wrap="square" lIns="0" tIns="0" rIns="0" bIns="0">
            <a:noAutofit/>
          </a:bodyPr>
          <a:lstStyle/>
          <a:p>
            <a:pPr algn="ctr"/>
            <a:r>
              <a:rPr lang="en-PH" sz="4400" b="1" dirty="0">
                <a:solidFill>
                  <a:schemeClr val="tx2"/>
                </a:solidFill>
                <a:effectLst/>
                <a:ea typeface="Calibri" panose="020F0502020204030204" pitchFamily="34" charset="0"/>
                <a:cs typeface="Times New Roman" panose="02020603050405020304" pitchFamily="18" charset="0"/>
              </a:rPr>
              <a:t>20%</a:t>
            </a:r>
          </a:p>
          <a:p>
            <a:pPr algn="ctr"/>
            <a:r>
              <a:rPr lang="en-PH" sz="1400" dirty="0">
                <a:solidFill>
                  <a:schemeClr val="tx2"/>
                </a:solidFill>
                <a:effectLst/>
                <a:ea typeface="Calibri" panose="020F0502020204030204" pitchFamily="34" charset="0"/>
                <a:cs typeface="Times New Roman" panose="02020603050405020304" pitchFamily="18" charset="0"/>
              </a:rPr>
              <a:t>of BTC has been misplaced</a:t>
            </a:r>
          </a:p>
        </p:txBody>
      </p:sp>
      <p:sp>
        <p:nvSpPr>
          <p:cNvPr id="38" name="Rectangle: Rounded Corners 37">
            <a:hlinkClick r:id="rId4"/>
            <a:extLst>
              <a:ext uri="{FF2B5EF4-FFF2-40B4-BE49-F238E27FC236}">
                <a16:creationId xmlns:a16="http://schemas.microsoft.com/office/drawing/2014/main" id="{2B34B165-8C5C-FDBC-7DEB-698CE370E4A2}"/>
              </a:ext>
            </a:extLst>
          </p:cNvPr>
          <p:cNvSpPr/>
          <p:nvPr/>
        </p:nvSpPr>
        <p:spPr>
          <a:xfrm>
            <a:off x="5200807"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39" name="Rectangle: Rounded Corners 38">
            <a:hlinkClick r:id="rId5"/>
            <a:extLst>
              <a:ext uri="{FF2B5EF4-FFF2-40B4-BE49-F238E27FC236}">
                <a16:creationId xmlns:a16="http://schemas.microsoft.com/office/drawing/2014/main" id="{FE36998E-2C72-28F9-5B83-7EB08F0C4427}"/>
              </a:ext>
            </a:extLst>
          </p:cNvPr>
          <p:cNvSpPr/>
          <p:nvPr/>
        </p:nvSpPr>
        <p:spPr>
          <a:xfrm>
            <a:off x="9159107"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Click here to view link</a:t>
            </a:r>
          </a:p>
        </p:txBody>
      </p:sp>
      <p:pic>
        <p:nvPicPr>
          <p:cNvPr id="41" name="Picture Placeholder 144">
            <a:extLst>
              <a:ext uri="{FF2B5EF4-FFF2-40B4-BE49-F238E27FC236}">
                <a16:creationId xmlns:a16="http://schemas.microsoft.com/office/drawing/2014/main" id="{8F42A3BE-B989-1248-6165-656EDD9627AB}"/>
              </a:ext>
            </a:extLst>
          </p:cNvPr>
          <p:cNvPicPr>
            <a:picLocks noChangeAspect="1"/>
          </p:cNvPicPr>
          <p:nvPr/>
        </p:nvPicPr>
        <p:blipFill>
          <a:blip r:embed="rId6">
            <a:extLst>
              <a:ext uri="{96DAC541-7B7A-43D3-8B79-37D633B846F1}">
                <asvg:svgBlip xmlns:asvg="http://schemas.microsoft.com/office/drawing/2016/SVG/main" r:embed="rId7"/>
              </a:ext>
            </a:extLst>
          </a:blip>
          <a:srcRect t="186" b="186"/>
          <a:stretch>
            <a:fillRect/>
          </a:stretch>
        </p:blipFill>
        <p:spPr>
          <a:xfrm>
            <a:off x="1733019" y="2778313"/>
            <a:ext cx="917811" cy="914400"/>
          </a:xfrm>
          <a:prstGeom prst="rect">
            <a:avLst/>
          </a:prstGeom>
        </p:spPr>
      </p:pic>
      <p:pic>
        <p:nvPicPr>
          <p:cNvPr id="42" name="Picture Placeholder 142">
            <a:extLst>
              <a:ext uri="{FF2B5EF4-FFF2-40B4-BE49-F238E27FC236}">
                <a16:creationId xmlns:a16="http://schemas.microsoft.com/office/drawing/2014/main" id="{EBDF7055-3F17-8AF5-7CB4-233B39A7BC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38798" y="2778313"/>
            <a:ext cx="914400" cy="914400"/>
          </a:xfrm>
          <a:prstGeom prst="rect">
            <a:avLst/>
          </a:prstGeom>
        </p:spPr>
      </p:pic>
      <p:pic>
        <p:nvPicPr>
          <p:cNvPr id="43" name="Graphic 42">
            <a:extLst>
              <a:ext uri="{FF2B5EF4-FFF2-40B4-BE49-F238E27FC236}">
                <a16:creationId xmlns:a16="http://schemas.microsoft.com/office/drawing/2014/main" id="{09A8E4A8-8C27-5ABB-A854-C19EA05949A4}"/>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0416" t="10416" r="10416" b="10416"/>
          <a:stretch/>
        </p:blipFill>
        <p:spPr>
          <a:xfrm>
            <a:off x="9597098" y="2778313"/>
            <a:ext cx="914400" cy="914400"/>
          </a:xfrm>
          <a:prstGeom prst="rect">
            <a:avLst/>
          </a:prstGeom>
        </p:spPr>
      </p:pic>
      <p:sp>
        <p:nvSpPr>
          <p:cNvPr id="18" name="TextBox 17">
            <a:extLst>
              <a:ext uri="{FF2B5EF4-FFF2-40B4-BE49-F238E27FC236}">
                <a16:creationId xmlns:a16="http://schemas.microsoft.com/office/drawing/2014/main" id="{9E05ED7F-055A-1337-DCA0-E9B4C7638CE8}"/>
              </a:ext>
            </a:extLst>
          </p:cNvPr>
          <p:cNvSpPr txBox="1"/>
          <p:nvPr/>
        </p:nvSpPr>
        <p:spPr>
          <a:xfrm>
            <a:off x="488850" y="3907637"/>
            <a:ext cx="3297696" cy="1160750"/>
          </a:xfrm>
          <a:prstGeom prst="rect">
            <a:avLst/>
          </a:prstGeom>
          <a:noFill/>
        </p:spPr>
        <p:txBody>
          <a:bodyPr wrap="square" lIns="0" tIns="0" rIns="0" bIns="0">
            <a:noAutofit/>
          </a:bodyPr>
          <a:lstStyle/>
          <a:p>
            <a:pPr algn="ctr"/>
            <a:r>
              <a:rPr lang="en-PH" sz="4400" b="1" dirty="0">
                <a:solidFill>
                  <a:schemeClr val="tx2"/>
                </a:solidFill>
                <a:effectLst/>
                <a:ea typeface="Calibri" panose="020F0502020204030204" pitchFamily="34" charset="0"/>
                <a:cs typeface="Times New Roman" panose="02020603050405020304" pitchFamily="18" charset="0"/>
              </a:rPr>
              <a:t>1/5 </a:t>
            </a:r>
          </a:p>
          <a:p>
            <a:pPr algn="ctr"/>
            <a:r>
              <a:rPr lang="en-PH" sz="1400" dirty="0">
                <a:solidFill>
                  <a:schemeClr val="tx2"/>
                </a:solidFill>
                <a:effectLst/>
                <a:ea typeface="Calibri" panose="020F0502020204030204" pitchFamily="34" charset="0"/>
                <a:cs typeface="Times New Roman" panose="02020603050405020304" pitchFamily="18" charset="0"/>
              </a:rPr>
              <a:t>of all BTC is LOST </a:t>
            </a:r>
          </a:p>
        </p:txBody>
      </p:sp>
    </p:spTree>
    <p:extLst>
      <p:ext uri="{BB962C8B-B14F-4D97-AF65-F5344CB8AC3E}">
        <p14:creationId xmlns:p14="http://schemas.microsoft.com/office/powerpoint/2010/main" val="32995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66D275B-9A97-4556-E3F2-469A6D16A930}"/>
              </a:ext>
            </a:extLst>
          </p:cNvPr>
          <p:cNvSpPr>
            <a:spLocks noGrp="1"/>
          </p:cNvSpPr>
          <p:nvPr>
            <p:ph type="body" sz="quarter" idx="13"/>
          </p:nvPr>
        </p:nvSpPr>
        <p:spPr>
          <a:xfrm>
            <a:off x="304800" y="1359137"/>
            <a:ext cx="11582399" cy="304800"/>
          </a:xfrm>
        </p:spPr>
        <p:txBody>
          <a:bodyPr/>
          <a:lstStyle/>
          <a:p>
            <a:r>
              <a:rPr lang="en-US" dirty="0"/>
              <a:t>Links</a:t>
            </a:r>
            <a:endParaRPr lang="en-PH" dirty="0"/>
          </a:p>
        </p:txBody>
      </p:sp>
      <p:sp>
        <p:nvSpPr>
          <p:cNvPr id="2" name="Footer Placeholder 1">
            <a:extLst>
              <a:ext uri="{FF2B5EF4-FFF2-40B4-BE49-F238E27FC236}">
                <a16:creationId xmlns:a16="http://schemas.microsoft.com/office/drawing/2014/main" id="{1F42F760-7EF8-C865-130E-8FD8B7D0DA5B}"/>
              </a:ext>
            </a:extLst>
          </p:cNvPr>
          <p:cNvSpPr>
            <a:spLocks noGrp="1"/>
          </p:cNvSpPr>
          <p:nvPr>
            <p:ph type="ftr" sz="quarter" idx="4294967295"/>
          </p:nvPr>
        </p:nvSpPr>
        <p:spPr>
          <a:xfrm>
            <a:off x="5369710" y="5964459"/>
            <a:ext cx="6213695" cy="365125"/>
          </a:xfrm>
        </p:spPr>
        <p:txBody>
          <a:bodyPr/>
          <a:lstStyle/>
          <a:p>
            <a:pPr indent="0">
              <a:buNone/>
            </a:pPr>
            <a:r>
              <a:rPr lang="en-US" dirty="0"/>
              <a:t>***There are no Telegram, Discord, or other open chat rooms or  correspondence available</a:t>
            </a:r>
          </a:p>
        </p:txBody>
      </p:sp>
      <p:sp>
        <p:nvSpPr>
          <p:cNvPr id="9" name="TextBox 8">
            <a:extLst>
              <a:ext uri="{FF2B5EF4-FFF2-40B4-BE49-F238E27FC236}">
                <a16:creationId xmlns:a16="http://schemas.microsoft.com/office/drawing/2014/main" id="{55909274-2665-2FD1-FA0E-99E6564D1D74}"/>
              </a:ext>
            </a:extLst>
          </p:cNvPr>
          <p:cNvSpPr txBox="1"/>
          <p:nvPr/>
        </p:nvSpPr>
        <p:spPr>
          <a:xfrm>
            <a:off x="1142998" y="2100009"/>
            <a:ext cx="1085852" cy="477054"/>
          </a:xfrm>
          <a:prstGeom prst="rect">
            <a:avLst/>
          </a:prstGeom>
          <a:noFill/>
        </p:spPr>
        <p:txBody>
          <a:bodyPr wrap="square" lIns="0" tIns="0" rIns="0" bIns="0" anchor="ctr">
            <a:spAutoFit/>
          </a:bodyPr>
          <a:lstStyle/>
          <a:p>
            <a:pPr marL="0" lvl="1">
              <a:spcBef>
                <a:spcPts val="1200"/>
              </a:spcBef>
            </a:pPr>
            <a:r>
              <a:rPr lang="en-US" sz="1100" dirty="0">
                <a:solidFill>
                  <a:schemeClr val="bg2"/>
                </a:solidFill>
              </a:rPr>
              <a:t>SOCIAL</a:t>
            </a:r>
            <a:br>
              <a:rPr lang="en-US" sz="1400" dirty="0">
                <a:solidFill>
                  <a:schemeClr val="bg2"/>
                </a:solidFill>
              </a:rPr>
            </a:br>
            <a:r>
              <a:rPr lang="en-US" sz="2000" b="1" dirty="0">
                <a:solidFill>
                  <a:schemeClr val="accent1"/>
                </a:solidFill>
                <a:hlinkClick r:id="rId2">
                  <a:extLst>
                    <a:ext uri="{A12FA001-AC4F-418D-AE19-62706E023703}">
                      <ahyp:hlinkClr xmlns:ahyp="http://schemas.microsoft.com/office/drawing/2018/hyperlinkcolor" val="tx"/>
                    </a:ext>
                  </a:extLst>
                </a:hlinkClick>
              </a:rPr>
              <a:t>LinkedIn</a:t>
            </a:r>
            <a:endParaRPr lang="en-US" sz="1100" b="1" dirty="0">
              <a:solidFill>
                <a:schemeClr val="accent1"/>
              </a:solidFill>
            </a:endParaRPr>
          </a:p>
        </p:txBody>
      </p:sp>
      <p:sp>
        <p:nvSpPr>
          <p:cNvPr id="11" name="TextBox 10">
            <a:extLst>
              <a:ext uri="{FF2B5EF4-FFF2-40B4-BE49-F238E27FC236}">
                <a16:creationId xmlns:a16="http://schemas.microsoft.com/office/drawing/2014/main" id="{3A6BF942-9330-8810-888F-95914C4C957B}"/>
              </a:ext>
            </a:extLst>
          </p:cNvPr>
          <p:cNvSpPr txBox="1"/>
          <p:nvPr/>
        </p:nvSpPr>
        <p:spPr>
          <a:xfrm>
            <a:off x="3476623" y="2100009"/>
            <a:ext cx="990602" cy="477054"/>
          </a:xfrm>
          <a:prstGeom prst="rect">
            <a:avLst/>
          </a:prstGeom>
          <a:noFill/>
        </p:spPr>
        <p:txBody>
          <a:bodyPr wrap="square" lIns="0" tIns="0" rIns="0" bIns="0" anchor="ctr">
            <a:spAutoFit/>
          </a:bodyPr>
          <a:lstStyle/>
          <a:p>
            <a:pPr marL="0" lvl="1">
              <a:spcBef>
                <a:spcPts val="1200"/>
              </a:spcBef>
            </a:pPr>
            <a:r>
              <a:rPr lang="en-US" sz="1100" dirty="0">
                <a:solidFill>
                  <a:schemeClr val="bg2"/>
                </a:solidFill>
              </a:rPr>
              <a:t>COMPANY</a:t>
            </a:r>
            <a:br>
              <a:rPr lang="en-US" sz="1400" dirty="0">
                <a:solidFill>
                  <a:schemeClr val="bg2"/>
                </a:solidFill>
              </a:rPr>
            </a:br>
            <a:r>
              <a:rPr lang="en-US" sz="2000" b="1" dirty="0">
                <a:solidFill>
                  <a:schemeClr val="accent1"/>
                </a:solidFill>
                <a:hlinkClick r:id="rId3">
                  <a:extLst>
                    <a:ext uri="{A12FA001-AC4F-418D-AE19-62706E023703}">
                      <ahyp:hlinkClr xmlns:ahyp="http://schemas.microsoft.com/office/drawing/2018/hyperlinkcolor" val="tx"/>
                    </a:ext>
                  </a:extLst>
                </a:hlinkClick>
              </a:rPr>
              <a:t>Website</a:t>
            </a:r>
            <a:endParaRPr lang="en-US" sz="1100" b="1" dirty="0">
              <a:solidFill>
                <a:schemeClr val="accent1"/>
              </a:solidFill>
            </a:endParaRPr>
          </a:p>
        </p:txBody>
      </p:sp>
      <p:sp>
        <p:nvSpPr>
          <p:cNvPr id="15" name="TextBox 14">
            <a:extLst>
              <a:ext uri="{FF2B5EF4-FFF2-40B4-BE49-F238E27FC236}">
                <a16:creationId xmlns:a16="http://schemas.microsoft.com/office/drawing/2014/main" id="{348DE641-D3A4-F138-64DC-E2C85095FDCE}"/>
              </a:ext>
            </a:extLst>
          </p:cNvPr>
          <p:cNvSpPr txBox="1"/>
          <p:nvPr/>
        </p:nvSpPr>
        <p:spPr>
          <a:xfrm>
            <a:off x="5714998" y="2169258"/>
            <a:ext cx="4543428" cy="338554"/>
          </a:xfrm>
          <a:prstGeom prst="rect">
            <a:avLst/>
          </a:prstGeom>
          <a:noFill/>
        </p:spPr>
        <p:txBody>
          <a:bodyPr wrap="square" lIns="0" tIns="0" rIns="0" bIns="0" anchor="ctr">
            <a:spAutoFit/>
          </a:bodyPr>
          <a:lstStyle/>
          <a:p>
            <a:pPr marL="0" lvl="1">
              <a:spcBef>
                <a:spcPts val="1200"/>
              </a:spcBef>
            </a:pPr>
            <a:r>
              <a:rPr lang="en-US" sz="1100" dirty="0">
                <a:solidFill>
                  <a:schemeClr val="bg2"/>
                </a:solidFill>
              </a:rPr>
              <a:t>WHITEPAPER V1</a:t>
            </a:r>
            <a:br>
              <a:rPr lang="en-US" sz="1400" dirty="0">
                <a:solidFill>
                  <a:schemeClr val="bg2"/>
                </a:solidFill>
              </a:rPr>
            </a:br>
            <a:r>
              <a:rPr lang="en-US" sz="1100" b="1" dirty="0">
                <a:solidFill>
                  <a:schemeClr val="bg1"/>
                </a:solidFill>
              </a:rPr>
              <a:t>Will be available upon 7.20.22</a:t>
            </a:r>
            <a:endParaRPr lang="en-US" sz="2000" b="1" dirty="0">
              <a:solidFill>
                <a:schemeClr val="bg1"/>
              </a:solidFill>
            </a:endParaRPr>
          </a:p>
        </p:txBody>
      </p:sp>
      <p:sp>
        <p:nvSpPr>
          <p:cNvPr id="26" name="Rectangle: Rounded Corners 25">
            <a:hlinkClick r:id="rId4"/>
            <a:extLst>
              <a:ext uri="{FF2B5EF4-FFF2-40B4-BE49-F238E27FC236}">
                <a16:creationId xmlns:a16="http://schemas.microsoft.com/office/drawing/2014/main" id="{570DCCA2-9B34-5B62-17DC-29FF2B3B0140}"/>
              </a:ext>
            </a:extLst>
          </p:cNvPr>
          <p:cNvSpPr/>
          <p:nvPr/>
        </p:nvSpPr>
        <p:spPr>
          <a:xfrm>
            <a:off x="304800" y="3680862"/>
            <a:ext cx="3632205" cy="600076"/>
          </a:xfrm>
          <a:prstGeom prst="roundRect">
            <a:avLst>
              <a:gd name="adj" fmla="val 50000"/>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Mail to: george@omds.io</a:t>
            </a:r>
          </a:p>
        </p:txBody>
      </p:sp>
      <p:sp>
        <p:nvSpPr>
          <p:cNvPr id="27" name="TextBox 26">
            <a:extLst>
              <a:ext uri="{FF2B5EF4-FFF2-40B4-BE49-F238E27FC236}">
                <a16:creationId xmlns:a16="http://schemas.microsoft.com/office/drawing/2014/main" id="{1BA64AAB-DB84-DD8F-C7F7-B84B0462CB01}"/>
              </a:ext>
            </a:extLst>
          </p:cNvPr>
          <p:cNvSpPr txBox="1"/>
          <p:nvPr/>
        </p:nvSpPr>
        <p:spPr>
          <a:xfrm>
            <a:off x="304800" y="4577194"/>
            <a:ext cx="5410198" cy="553998"/>
          </a:xfrm>
          <a:prstGeom prst="rect">
            <a:avLst/>
          </a:prstGeom>
          <a:noFill/>
        </p:spPr>
        <p:txBody>
          <a:bodyPr wrap="square" lIns="0" tIns="0" rIns="0" bIns="0" anchor="ctr">
            <a:spAutoFit/>
          </a:bodyPr>
          <a:lstStyle/>
          <a:p>
            <a:pPr marL="0" lvl="1">
              <a:spcBef>
                <a:spcPts val="1200"/>
              </a:spcBef>
            </a:pPr>
            <a:r>
              <a:rPr lang="en-US" dirty="0">
                <a:solidFill>
                  <a:schemeClr val="accent4">
                    <a:lumMod val="50000"/>
                  </a:schemeClr>
                </a:solidFill>
              </a:rPr>
              <a:t>For any remaining questions or </a:t>
            </a:r>
            <a:r>
              <a:rPr lang="en-US">
                <a:solidFill>
                  <a:schemeClr val="accent4">
                    <a:lumMod val="50000"/>
                  </a:schemeClr>
                </a:solidFill>
              </a:rPr>
              <a:t>concerns please </a:t>
            </a:r>
            <a:r>
              <a:rPr lang="en-US" dirty="0">
                <a:solidFill>
                  <a:schemeClr val="accent4">
                    <a:lumMod val="50000"/>
                  </a:schemeClr>
                </a:solidFill>
              </a:rPr>
              <a:t>send an email</a:t>
            </a:r>
          </a:p>
        </p:txBody>
      </p:sp>
      <p:grpSp>
        <p:nvGrpSpPr>
          <p:cNvPr id="29" name="Group 28">
            <a:extLst>
              <a:ext uri="{FF2B5EF4-FFF2-40B4-BE49-F238E27FC236}">
                <a16:creationId xmlns:a16="http://schemas.microsoft.com/office/drawing/2014/main" id="{EDE81C8B-4A9D-D702-0030-EC1E0BF054CB}"/>
              </a:ext>
            </a:extLst>
          </p:cNvPr>
          <p:cNvGrpSpPr/>
          <p:nvPr/>
        </p:nvGrpSpPr>
        <p:grpSpPr>
          <a:xfrm>
            <a:off x="4876800" y="2009775"/>
            <a:ext cx="657522" cy="657522"/>
            <a:chOff x="4876800" y="2009775"/>
            <a:chExt cx="657522" cy="657522"/>
          </a:xfrm>
        </p:grpSpPr>
        <p:sp>
          <p:nvSpPr>
            <p:cNvPr id="14" name="Oval 13">
              <a:extLst>
                <a:ext uri="{FF2B5EF4-FFF2-40B4-BE49-F238E27FC236}">
                  <a16:creationId xmlns:a16="http://schemas.microsoft.com/office/drawing/2014/main" id="{9A858C54-6CB2-C635-5D89-3608123600BF}"/>
                </a:ext>
              </a:extLst>
            </p:cNvPr>
            <p:cNvSpPr/>
            <p:nvPr/>
          </p:nvSpPr>
          <p:spPr>
            <a:xfrm>
              <a:off x="4876800" y="2009775"/>
              <a:ext cx="657522" cy="657522"/>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6995A954-5EB4-A34D-2EA2-4A914736F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1412" y="2174387"/>
              <a:ext cx="328298" cy="328298"/>
            </a:xfrm>
            <a:prstGeom prst="rect">
              <a:avLst/>
            </a:prstGeom>
          </p:spPr>
        </p:pic>
      </p:grpSp>
      <p:grpSp>
        <p:nvGrpSpPr>
          <p:cNvPr id="32" name="Group 31">
            <a:extLst>
              <a:ext uri="{FF2B5EF4-FFF2-40B4-BE49-F238E27FC236}">
                <a16:creationId xmlns:a16="http://schemas.microsoft.com/office/drawing/2014/main" id="{FF724D85-9E5E-2D24-921D-D9678369D2FD}"/>
              </a:ext>
            </a:extLst>
          </p:cNvPr>
          <p:cNvGrpSpPr/>
          <p:nvPr/>
        </p:nvGrpSpPr>
        <p:grpSpPr>
          <a:xfrm>
            <a:off x="304800" y="2009775"/>
            <a:ext cx="657522" cy="657522"/>
            <a:chOff x="304800" y="2009775"/>
            <a:chExt cx="657522" cy="657522"/>
          </a:xfrm>
        </p:grpSpPr>
        <p:sp>
          <p:nvSpPr>
            <p:cNvPr id="8" name="Oval 7">
              <a:extLst>
                <a:ext uri="{FF2B5EF4-FFF2-40B4-BE49-F238E27FC236}">
                  <a16:creationId xmlns:a16="http://schemas.microsoft.com/office/drawing/2014/main" id="{07FE7323-C856-F30C-C2FD-2AA214834609}"/>
                </a:ext>
              </a:extLst>
            </p:cNvPr>
            <p:cNvSpPr/>
            <p:nvPr/>
          </p:nvSpPr>
          <p:spPr>
            <a:xfrm>
              <a:off x="304800" y="2009775"/>
              <a:ext cx="657522" cy="657522"/>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487EAA0-0DDD-EEC4-4F3D-C54B197184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429" y="2180404"/>
              <a:ext cx="316264" cy="316264"/>
            </a:xfrm>
            <a:prstGeom prst="rect">
              <a:avLst/>
            </a:prstGeom>
          </p:spPr>
        </p:pic>
      </p:grpSp>
      <p:grpSp>
        <p:nvGrpSpPr>
          <p:cNvPr id="35" name="Group 34">
            <a:extLst>
              <a:ext uri="{FF2B5EF4-FFF2-40B4-BE49-F238E27FC236}">
                <a16:creationId xmlns:a16="http://schemas.microsoft.com/office/drawing/2014/main" id="{FFFA320E-46EC-07CF-ECA2-6DB91404513C}"/>
              </a:ext>
            </a:extLst>
          </p:cNvPr>
          <p:cNvGrpSpPr/>
          <p:nvPr/>
        </p:nvGrpSpPr>
        <p:grpSpPr>
          <a:xfrm>
            <a:off x="2638425" y="2009775"/>
            <a:ext cx="657522" cy="657522"/>
            <a:chOff x="2638425" y="2009775"/>
            <a:chExt cx="657522" cy="657522"/>
          </a:xfrm>
        </p:grpSpPr>
        <p:sp>
          <p:nvSpPr>
            <p:cNvPr id="10" name="Oval 9">
              <a:extLst>
                <a:ext uri="{FF2B5EF4-FFF2-40B4-BE49-F238E27FC236}">
                  <a16:creationId xmlns:a16="http://schemas.microsoft.com/office/drawing/2014/main" id="{E531D0C3-D0CA-23C6-89FB-09224DD98405}"/>
                </a:ext>
              </a:extLst>
            </p:cNvPr>
            <p:cNvSpPr/>
            <p:nvPr/>
          </p:nvSpPr>
          <p:spPr>
            <a:xfrm>
              <a:off x="2638425" y="2009775"/>
              <a:ext cx="657522" cy="657522"/>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491F53EF-0853-6ADC-04FA-56CA5157F3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61446" y="2132796"/>
              <a:ext cx="411480" cy="411480"/>
            </a:xfrm>
            <a:prstGeom prst="rect">
              <a:avLst/>
            </a:prstGeom>
          </p:spPr>
        </p:pic>
      </p:grpSp>
      <p:sp>
        <p:nvSpPr>
          <p:cNvPr id="19" name="TextBox 18">
            <a:extLst>
              <a:ext uri="{FF2B5EF4-FFF2-40B4-BE49-F238E27FC236}">
                <a16:creationId xmlns:a16="http://schemas.microsoft.com/office/drawing/2014/main" id="{E06A4B51-4C90-9452-C5A0-5B6EFAD8FDAB}"/>
              </a:ext>
            </a:extLst>
          </p:cNvPr>
          <p:cNvSpPr txBox="1"/>
          <p:nvPr/>
        </p:nvSpPr>
        <p:spPr>
          <a:xfrm>
            <a:off x="8131568" y="2126574"/>
            <a:ext cx="3662250" cy="2937984"/>
          </a:xfrm>
          <a:prstGeom prst="rect">
            <a:avLst/>
          </a:prstGeom>
          <a:noFill/>
        </p:spPr>
        <p:txBody>
          <a:bodyPr wrap="square" lIns="0" tIns="0" rIns="0" bIns="0" anchor="ctr">
            <a:spAutoFit/>
          </a:bodyPr>
          <a:lstStyle/>
          <a:p>
            <a:pPr marL="0" lvl="1">
              <a:spcBef>
                <a:spcPts val="1200"/>
              </a:spcBef>
            </a:pPr>
            <a:r>
              <a:rPr lang="en-US" sz="1200" dirty="0">
                <a:solidFill>
                  <a:schemeClr val="bg2"/>
                </a:solidFill>
                <a:latin typeface="Times New Roman" panose="02020603050405020304" pitchFamily="18" charset="0"/>
                <a:cs typeface="Times New Roman" panose="02020603050405020304" pitchFamily="18" charset="0"/>
              </a:rPr>
              <a:t>OTHER Links:</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TG Announcement Channel: </a:t>
            </a:r>
            <a:r>
              <a:rPr lang="en-US" sz="12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https://t.me/omnimodusllc</a:t>
            </a: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MEDIUM: </a:t>
            </a:r>
            <a:r>
              <a:rPr lang="en-US" sz="12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https://medium.com/@omnimodusllc</a:t>
            </a: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TWITTER: </a:t>
            </a: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@Omnimodusllc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GITHUB: </a:t>
            </a:r>
            <a:r>
              <a:rPr lang="en-US" sz="12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https://github.com/OmnimodusLLC/MODUS</a:t>
            </a:r>
            <a:r>
              <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DUNS #: 118721214 </a:t>
            </a:r>
          </a:p>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verification: </a:t>
            </a:r>
            <a:r>
              <a:rPr lang="en-US" sz="12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https://www.dnb.com</a:t>
            </a:r>
            <a:r>
              <a:rPr lang="en-US" sz="1200" u="sng" dirty="0">
                <a:solidFill>
                  <a:srgbClr val="4B719F"/>
                </a:solidFill>
                <a:effectLst/>
                <a:latin typeface="Times New Roman" panose="02020603050405020304" pitchFamily="18"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type # or name in search bar </a:t>
            </a:r>
          </a:p>
          <a:p>
            <a:pPr marL="0" marR="0">
              <a:lnSpc>
                <a:spcPct val="107000"/>
              </a:lnSpc>
              <a:spcBef>
                <a:spcPts val="0"/>
              </a:spcBef>
              <a:spcAft>
                <a:spcPts val="0"/>
              </a:spcAft>
            </a:pP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*sites and links maybe active but may show little to no activity until funding is received.</a:t>
            </a:r>
          </a:p>
        </p:txBody>
      </p:sp>
      <p:sp>
        <p:nvSpPr>
          <p:cNvPr id="21" name="TextBox 20">
            <a:extLst>
              <a:ext uri="{FF2B5EF4-FFF2-40B4-BE49-F238E27FC236}">
                <a16:creationId xmlns:a16="http://schemas.microsoft.com/office/drawing/2014/main" id="{50B81C8D-65C6-2A22-12F2-CCB5C65D5867}"/>
              </a:ext>
            </a:extLst>
          </p:cNvPr>
          <p:cNvSpPr txBox="1"/>
          <p:nvPr/>
        </p:nvSpPr>
        <p:spPr>
          <a:xfrm>
            <a:off x="2502970" y="445215"/>
            <a:ext cx="8334028" cy="646331"/>
          </a:xfrm>
          <a:prstGeom prst="rect">
            <a:avLst/>
          </a:prstGeom>
          <a:noFill/>
        </p:spPr>
        <p:txBody>
          <a:bodyPr wrap="square">
            <a:spAutoFit/>
          </a:bodyPr>
          <a:lstStyle/>
          <a:p>
            <a:pPr marL="0" marR="0"/>
            <a:r>
              <a:rPr lang="en-US" sz="3600" b="1" dirty="0">
                <a:solidFill>
                  <a:srgbClr val="70AD47"/>
                </a:solidFill>
                <a:effectLst/>
                <a:latin typeface="Calibri" panose="020F0502020204030204" pitchFamily="34" charset="0"/>
                <a:ea typeface="Calibri" panose="020F0502020204030204" pitchFamily="34" charset="0"/>
              </a:rPr>
              <a:t>"Making Blockchain Safer Everyday" ™</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1413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5255CFAF-1D36-9390-BEFB-6F012D429E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994" b="27894"/>
          <a:stretch/>
        </p:blipFill>
        <p:spPr bwMode="auto">
          <a:xfrm>
            <a:off x="-1" y="-1"/>
            <a:ext cx="12192001" cy="40576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0693A16-8C16-D22C-F00B-3523D7726971}"/>
              </a:ext>
            </a:extLst>
          </p:cNvPr>
          <p:cNvSpPr/>
          <p:nvPr/>
        </p:nvSpPr>
        <p:spPr>
          <a:xfrm>
            <a:off x="0" y="0"/>
            <a:ext cx="12192000" cy="405765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A84E31-C85A-5ACF-5859-1D2846B73186}"/>
              </a:ext>
            </a:extLst>
          </p:cNvPr>
          <p:cNvSpPr txBox="1"/>
          <p:nvPr/>
        </p:nvSpPr>
        <p:spPr>
          <a:xfrm>
            <a:off x="304798" y="1244910"/>
            <a:ext cx="5656522" cy="1384161"/>
          </a:xfrm>
          <a:prstGeom prst="rect">
            <a:avLst/>
          </a:prstGeom>
          <a:noFill/>
        </p:spPr>
        <p:txBody>
          <a:bodyPr wrap="square" lIns="0" tIns="0" rIns="0" bIns="0">
            <a:spAutoFit/>
          </a:bodyPr>
          <a:lstStyle/>
          <a:p>
            <a:pPr algn="ctr">
              <a:lnSpc>
                <a:spcPct val="115000"/>
              </a:lnSpc>
            </a:pPr>
            <a:r>
              <a:rPr lang="en-US" sz="2000" b="1" dirty="0">
                <a:solidFill>
                  <a:srgbClr val="00B050"/>
                </a:solidFill>
                <a:ea typeface="Calibri" panose="020F0502020204030204" pitchFamily="34" charset="0"/>
                <a:cs typeface="Times New Roman" panose="02020603050405020304" pitchFamily="18" charset="0"/>
              </a:rPr>
              <a:t>All level of Cryptocurrency users experience some level of </a:t>
            </a:r>
            <a:r>
              <a:rPr lang="en-US" sz="2000" b="1" dirty="0">
                <a:solidFill>
                  <a:srgbClr val="FF0000"/>
                </a:solidFill>
                <a:ea typeface="Calibri" panose="020F0502020204030204" pitchFamily="34" charset="0"/>
                <a:cs typeface="Times New Roman" panose="02020603050405020304" pitchFamily="18" charset="0"/>
              </a:rPr>
              <a:t>FEAR</a:t>
            </a:r>
            <a:r>
              <a:rPr lang="en-US" sz="2000" b="1" dirty="0">
                <a:solidFill>
                  <a:srgbClr val="00B050"/>
                </a:solidFill>
                <a:ea typeface="Calibri" panose="020F0502020204030204" pitchFamily="34" charset="0"/>
                <a:cs typeface="Times New Roman" panose="02020603050405020304" pitchFamily="18" charset="0"/>
              </a:rPr>
              <a:t> when making transactions</a:t>
            </a:r>
            <a:endParaRPr lang="en-US" dirty="0">
              <a:solidFill>
                <a:srgbClr val="00B050"/>
              </a:solidFill>
              <a:ea typeface="Calibri" panose="020F0502020204030204" pitchFamily="34" charset="0"/>
              <a:cs typeface="Times New Roman" panose="02020603050405020304" pitchFamily="18" charset="0"/>
            </a:endParaRPr>
          </a:p>
          <a:p>
            <a:pPr>
              <a:lnSpc>
                <a:spcPct val="115000"/>
              </a:lnSpc>
            </a:pPr>
            <a:endParaRPr lang="en-US" sz="2000" dirty="0">
              <a:solidFill>
                <a:schemeClr val="bg2"/>
              </a:solidFill>
              <a:ea typeface="Calibri" panose="020F0502020204030204" pitchFamily="34" charset="0"/>
              <a:cs typeface="Times New Roman" panose="02020603050405020304" pitchFamily="18" charset="0"/>
            </a:endParaRPr>
          </a:p>
          <a:p>
            <a:pPr>
              <a:lnSpc>
                <a:spcPct val="115000"/>
              </a:lnSpc>
            </a:pPr>
            <a:endParaRPr lang="en-US" sz="2000" dirty="0">
              <a:solidFill>
                <a:schemeClr val="bg2"/>
              </a:solidFill>
              <a:ea typeface="Calibri" panose="020F050202020403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418EA1BE-A339-30B2-3303-793034458E0F}"/>
              </a:ext>
            </a:extLst>
          </p:cNvPr>
          <p:cNvCxnSpPr>
            <a:cxnSpLocks/>
          </p:cNvCxnSpPr>
          <p:nvPr/>
        </p:nvCxnSpPr>
        <p:spPr>
          <a:xfrm>
            <a:off x="0" y="4057650"/>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Rounded Corners 9">
            <a:extLst>
              <a:ext uri="{FF2B5EF4-FFF2-40B4-BE49-F238E27FC236}">
                <a16:creationId xmlns:a16="http://schemas.microsoft.com/office/drawing/2014/main" id="{8024E982-AAF4-B1A9-4DB7-08B7EDAD679C}"/>
              </a:ext>
            </a:extLst>
          </p:cNvPr>
          <p:cNvSpPr/>
          <p:nvPr/>
        </p:nvSpPr>
        <p:spPr>
          <a:xfrm>
            <a:off x="6197501" y="596735"/>
            <a:ext cx="5656522" cy="3421897"/>
          </a:xfrm>
          <a:prstGeom prst="roundRect">
            <a:avLst>
              <a:gd name="adj" fmla="val 4925"/>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9">
            <a:extLst>
              <a:ext uri="{FF2B5EF4-FFF2-40B4-BE49-F238E27FC236}">
                <a16:creationId xmlns:a16="http://schemas.microsoft.com/office/drawing/2014/main" id="{51192315-AA94-4AF5-9CD8-A9FFC7D9C9A9}"/>
              </a:ext>
            </a:extLst>
          </p:cNvPr>
          <p:cNvSpPr/>
          <p:nvPr/>
        </p:nvSpPr>
        <p:spPr>
          <a:xfrm>
            <a:off x="337979" y="2495230"/>
            <a:ext cx="5656522" cy="3421897"/>
          </a:xfrm>
          <a:prstGeom prst="roundRect">
            <a:avLst>
              <a:gd name="adj" fmla="val 4925"/>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3"/>
            <a:extLst>
              <a:ext uri="{FF2B5EF4-FFF2-40B4-BE49-F238E27FC236}">
                <a16:creationId xmlns:a16="http://schemas.microsoft.com/office/drawing/2014/main" id="{C1547070-C367-16A3-BE0F-C22184D18C79}"/>
              </a:ext>
            </a:extLst>
          </p:cNvPr>
          <p:cNvSpPr/>
          <p:nvPr/>
        </p:nvSpPr>
        <p:spPr>
          <a:xfrm>
            <a:off x="2237870"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39" name="Rectangle: Rounded Corners 38">
            <a:hlinkClick r:id="rId4"/>
            <a:extLst>
              <a:ext uri="{FF2B5EF4-FFF2-40B4-BE49-F238E27FC236}">
                <a16:creationId xmlns:a16="http://schemas.microsoft.com/office/drawing/2014/main" id="{FE36998E-2C72-28F9-5B83-7EB08F0C4427}"/>
              </a:ext>
            </a:extLst>
          </p:cNvPr>
          <p:cNvSpPr/>
          <p:nvPr/>
        </p:nvSpPr>
        <p:spPr>
          <a:xfrm>
            <a:off x="8092901" y="3076302"/>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pic>
        <p:nvPicPr>
          <p:cNvPr id="25" name="Picture Placeholder 158">
            <a:extLst>
              <a:ext uri="{FF2B5EF4-FFF2-40B4-BE49-F238E27FC236}">
                <a16:creationId xmlns:a16="http://schemas.microsoft.com/office/drawing/2014/main" id="{7603E1F1-A559-F385-C517-25B9BAEC5D02}"/>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86" b="186"/>
          <a:stretch/>
        </p:blipFill>
        <p:spPr>
          <a:xfrm>
            <a:off x="8472550" y="777396"/>
            <a:ext cx="1106424" cy="1106424"/>
          </a:xfrm>
          <a:prstGeom prst="rect">
            <a:avLst/>
          </a:prstGeom>
        </p:spPr>
      </p:pic>
      <p:sp>
        <p:nvSpPr>
          <p:cNvPr id="27" name="TextBox 26">
            <a:extLst>
              <a:ext uri="{FF2B5EF4-FFF2-40B4-BE49-F238E27FC236}">
                <a16:creationId xmlns:a16="http://schemas.microsoft.com/office/drawing/2014/main" id="{9BD2B988-3032-7E1A-2AFA-D488300354C3}"/>
              </a:ext>
            </a:extLst>
          </p:cNvPr>
          <p:cNvSpPr txBox="1"/>
          <p:nvPr/>
        </p:nvSpPr>
        <p:spPr>
          <a:xfrm>
            <a:off x="777154" y="4096669"/>
            <a:ext cx="4711814" cy="1137097"/>
          </a:xfrm>
          <a:prstGeom prst="rect">
            <a:avLst/>
          </a:prstGeom>
          <a:noFill/>
        </p:spPr>
        <p:txBody>
          <a:bodyPr wrap="square" lIns="0" tIns="0" rIns="0" bIns="0" anchor="t">
            <a:noAutofit/>
          </a:bodyPr>
          <a:lstStyle/>
          <a:p>
            <a:pPr algn="ctr"/>
            <a:r>
              <a:rPr lang="en-US" sz="1600" dirty="0">
                <a:solidFill>
                  <a:schemeClr val="tx2"/>
                </a:solidFill>
                <a:effectLst/>
                <a:ea typeface="Calibri" panose="020F0502020204030204" pitchFamily="34" charset="0"/>
                <a:cs typeface="Times New Roman" panose="02020603050405020304" pitchFamily="18" charset="0"/>
              </a:rPr>
              <a:t>More than two thirds of people interviewed for Blockchain Usability Report have some sort of fear when making cryptocurrency transactions </a:t>
            </a:r>
            <a:endParaRPr lang="en-PH" sz="1600" dirty="0">
              <a:solidFill>
                <a:schemeClr val="tx2"/>
              </a:solidFill>
              <a:effectLs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2ED1FDD2-1A70-1A77-3BF9-8E3330B2187A}"/>
              </a:ext>
            </a:extLst>
          </p:cNvPr>
          <p:cNvSpPr txBox="1"/>
          <p:nvPr/>
        </p:nvSpPr>
        <p:spPr>
          <a:xfrm>
            <a:off x="6669854" y="2168611"/>
            <a:ext cx="4711816" cy="733141"/>
          </a:xfrm>
          <a:prstGeom prst="rect">
            <a:avLst/>
          </a:prstGeom>
          <a:noFill/>
        </p:spPr>
        <p:txBody>
          <a:bodyPr wrap="square" lIns="0" tIns="0" rIns="0" bIns="0" anchor="t">
            <a:noAutofit/>
          </a:bodyPr>
          <a:lstStyle/>
          <a:p>
            <a:pPr algn="ctr"/>
            <a:r>
              <a:rPr lang="en-PH" sz="1600" dirty="0">
                <a:solidFill>
                  <a:schemeClr val="tx2"/>
                </a:solidFill>
                <a:ea typeface="Calibri" panose="020F0502020204030204" pitchFamily="34" charset="0"/>
                <a:cs typeface="Times New Roman" panose="02020603050405020304" pitchFamily="18" charset="0"/>
              </a:rPr>
              <a:t>Customers lose their assets when</a:t>
            </a:r>
            <a:br>
              <a:rPr lang="en-PH" sz="1600" dirty="0">
                <a:solidFill>
                  <a:schemeClr val="tx2"/>
                </a:solidFill>
                <a:ea typeface="Calibri" panose="020F0502020204030204" pitchFamily="34" charset="0"/>
                <a:cs typeface="Times New Roman" panose="02020603050405020304" pitchFamily="18" charset="0"/>
              </a:rPr>
            </a:br>
            <a:r>
              <a:rPr lang="en-PH" sz="1600" dirty="0">
                <a:solidFill>
                  <a:schemeClr val="tx2"/>
                </a:solidFill>
                <a:ea typeface="Calibri" panose="020F0502020204030204" pitchFamily="34" charset="0"/>
                <a:cs typeface="Times New Roman" panose="02020603050405020304" pitchFamily="18" charset="0"/>
              </a:rPr>
              <a:t>Centralized Exchange Owner </a:t>
            </a:r>
          </a:p>
          <a:p>
            <a:pPr algn="ctr"/>
            <a:r>
              <a:rPr lang="en-PH" sz="1600" dirty="0">
                <a:solidFill>
                  <a:schemeClr val="tx2"/>
                </a:solidFill>
                <a:ea typeface="Calibri" panose="020F0502020204030204" pitchFamily="34" charset="0"/>
                <a:cs typeface="Times New Roman" panose="02020603050405020304" pitchFamily="18" charset="0"/>
              </a:rPr>
              <a:t>dies without leaving the password</a:t>
            </a:r>
            <a:endParaRPr lang="en-PH" sz="1600" dirty="0">
              <a:solidFill>
                <a:schemeClr val="tx2"/>
              </a:solidFill>
              <a:effectLst/>
              <a:ea typeface="Calibri" panose="020F050202020403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id="{9845608D-CD1A-B9B8-1F4C-21A077E0A6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9849" y="2788317"/>
            <a:ext cx="1106424" cy="1106424"/>
          </a:xfrm>
          <a:prstGeom prst="rect">
            <a:avLst/>
          </a:prstGeom>
        </p:spPr>
      </p:pic>
      <p:sp>
        <p:nvSpPr>
          <p:cNvPr id="17" name="TextBox 16">
            <a:extLst>
              <a:ext uri="{FF2B5EF4-FFF2-40B4-BE49-F238E27FC236}">
                <a16:creationId xmlns:a16="http://schemas.microsoft.com/office/drawing/2014/main" id="{DC0316BC-F1C1-8543-87CD-F581CFC4BCF5}"/>
              </a:ext>
            </a:extLst>
          </p:cNvPr>
          <p:cNvSpPr txBox="1"/>
          <p:nvPr/>
        </p:nvSpPr>
        <p:spPr>
          <a:xfrm>
            <a:off x="6197501" y="4557309"/>
            <a:ext cx="5656522" cy="1808893"/>
          </a:xfrm>
          <a:prstGeom prst="rect">
            <a:avLst/>
          </a:prstGeom>
          <a:noFill/>
        </p:spPr>
        <p:txBody>
          <a:bodyPr wrap="square" lIns="0" tIns="0" rIns="0" bIns="0">
            <a:spAutoFit/>
          </a:bodyPr>
          <a:lstStyle/>
          <a:p>
            <a:pPr algn="ctr">
              <a:lnSpc>
                <a:spcPct val="115000"/>
              </a:lnSpc>
            </a:pPr>
            <a:r>
              <a:rPr lang="en-US" sz="2800" b="1" dirty="0">
                <a:solidFill>
                  <a:srgbClr val="00B050"/>
                </a:solidFill>
                <a:ea typeface="Calibri" panose="020F0502020204030204" pitchFamily="34" charset="0"/>
                <a:cs typeface="Times New Roman" panose="02020603050405020304" pitchFamily="18" charset="0"/>
              </a:rPr>
              <a:t>Cryptocurrency users can </a:t>
            </a:r>
          </a:p>
          <a:p>
            <a:pPr algn="ctr">
              <a:lnSpc>
                <a:spcPct val="115000"/>
              </a:lnSpc>
            </a:pPr>
            <a:r>
              <a:rPr lang="en-US" sz="2800" b="1" dirty="0">
                <a:solidFill>
                  <a:srgbClr val="FF0000"/>
                </a:solidFill>
                <a:ea typeface="Calibri" panose="020F0502020204030204" pitchFamily="34" charset="0"/>
                <a:cs typeface="Times New Roman" panose="02020603050405020304" pitchFamily="18" charset="0"/>
              </a:rPr>
              <a:t>LOSE EVERYTHING </a:t>
            </a:r>
            <a:r>
              <a:rPr lang="en-US" sz="2800" b="1" dirty="0">
                <a:solidFill>
                  <a:srgbClr val="00B050"/>
                </a:solidFill>
                <a:ea typeface="Calibri" panose="020F0502020204030204" pitchFamily="34" charset="0"/>
                <a:cs typeface="Times New Roman" panose="02020603050405020304" pitchFamily="18" charset="0"/>
              </a:rPr>
              <a:t>even when</a:t>
            </a:r>
          </a:p>
          <a:p>
            <a:pPr algn="ctr">
              <a:lnSpc>
                <a:spcPct val="115000"/>
              </a:lnSpc>
            </a:pPr>
            <a:r>
              <a:rPr lang="en-US" sz="2800" b="1" dirty="0">
                <a:solidFill>
                  <a:srgbClr val="00B050"/>
                </a:solidFill>
                <a:ea typeface="Calibri" panose="020F0502020204030204" pitchFamily="34" charset="0"/>
                <a:cs typeface="Times New Roman" panose="02020603050405020304" pitchFamily="18" charset="0"/>
              </a:rPr>
              <a:t> they may not be at fault</a:t>
            </a:r>
            <a:endParaRPr lang="en-US" sz="2800" dirty="0">
              <a:solidFill>
                <a:schemeClr val="bg2"/>
              </a:solidFill>
              <a:ea typeface="Calibri" panose="020F0502020204030204" pitchFamily="34" charset="0"/>
              <a:cs typeface="Times New Roman" panose="02020603050405020304" pitchFamily="18" charset="0"/>
            </a:endParaRPr>
          </a:p>
          <a:p>
            <a:pPr>
              <a:lnSpc>
                <a:spcPct val="115000"/>
              </a:lnSpc>
            </a:pPr>
            <a:endParaRPr lang="en-US" sz="2000" dirty="0">
              <a:solidFill>
                <a:schemeClr val="bg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399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5255CFAF-1D36-9390-BEFB-6F012D429E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994" b="27894"/>
          <a:stretch/>
        </p:blipFill>
        <p:spPr bwMode="auto">
          <a:xfrm>
            <a:off x="-1" y="-1"/>
            <a:ext cx="12192001" cy="40576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079DBEC-031A-AD4D-3D9F-82B0D587922E}"/>
              </a:ext>
            </a:extLst>
          </p:cNvPr>
          <p:cNvSpPr/>
          <p:nvPr/>
        </p:nvSpPr>
        <p:spPr>
          <a:xfrm>
            <a:off x="0" y="0"/>
            <a:ext cx="12192000" cy="405765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9AA808-E0A9-A2FD-93B3-9F1DD6FD6067}"/>
              </a:ext>
            </a:extLst>
          </p:cNvPr>
          <p:cNvSpPr txBox="1"/>
          <p:nvPr/>
        </p:nvSpPr>
        <p:spPr>
          <a:xfrm>
            <a:off x="316215" y="535217"/>
            <a:ext cx="11582396" cy="1081771"/>
          </a:xfrm>
          <a:prstGeom prst="rect">
            <a:avLst/>
          </a:prstGeom>
          <a:noFill/>
        </p:spPr>
        <p:txBody>
          <a:bodyPr wrap="square" lIns="0" tIns="0" rIns="0" bIns="0">
            <a:spAutoFit/>
          </a:bodyPr>
          <a:lstStyle/>
          <a:p>
            <a:pPr algn="ctr">
              <a:lnSpc>
                <a:spcPct val="115000"/>
              </a:lnSpc>
            </a:pPr>
            <a:r>
              <a:rPr lang="en-US" sz="3200" b="1" dirty="0">
                <a:solidFill>
                  <a:srgbClr val="FF0000"/>
                </a:solidFill>
                <a:ea typeface="Calibri" panose="020F0502020204030204" pitchFamily="34" charset="0"/>
                <a:cs typeface="Times New Roman" panose="02020603050405020304" pitchFamily="18" charset="0"/>
              </a:rPr>
              <a:t>SENDING</a:t>
            </a:r>
            <a:r>
              <a:rPr lang="en-US" sz="3200" b="1" dirty="0">
                <a:solidFill>
                  <a:srgbClr val="00B050"/>
                </a:solidFill>
                <a:ea typeface="Calibri" panose="020F0502020204030204" pitchFamily="34" charset="0"/>
                <a:cs typeface="Times New Roman" panose="02020603050405020304" pitchFamily="18" charset="0"/>
              </a:rPr>
              <a:t> cryptocurrency </a:t>
            </a:r>
            <a:r>
              <a:rPr lang="en-US" sz="3200" b="1" dirty="0">
                <a:solidFill>
                  <a:srgbClr val="FF0000"/>
                </a:solidFill>
                <a:ea typeface="Calibri" panose="020F0502020204030204" pitchFamily="34" charset="0"/>
                <a:cs typeface="Times New Roman" panose="02020603050405020304" pitchFamily="18" charset="0"/>
              </a:rPr>
              <a:t>to</a:t>
            </a:r>
            <a:r>
              <a:rPr lang="en-US" sz="3200" b="1" dirty="0">
                <a:solidFill>
                  <a:srgbClr val="00B050"/>
                </a:solidFill>
                <a:ea typeface="Calibri" panose="020F0502020204030204" pitchFamily="34" charset="0"/>
                <a:cs typeface="Times New Roman" panose="02020603050405020304" pitchFamily="18" charset="0"/>
              </a:rPr>
              <a:t> the </a:t>
            </a:r>
            <a:r>
              <a:rPr lang="en-US" sz="3200" b="1" dirty="0">
                <a:solidFill>
                  <a:srgbClr val="FF0000"/>
                </a:solidFill>
                <a:ea typeface="Calibri" panose="020F0502020204030204" pitchFamily="34" charset="0"/>
                <a:cs typeface="Times New Roman" panose="02020603050405020304" pitchFamily="18" charset="0"/>
              </a:rPr>
              <a:t>WRONG WALLET </a:t>
            </a:r>
            <a:r>
              <a:rPr lang="en-US" sz="3200" b="1" dirty="0">
                <a:solidFill>
                  <a:srgbClr val="00B050"/>
                </a:solidFill>
                <a:ea typeface="Calibri" panose="020F0502020204030204" pitchFamily="34" charset="0"/>
                <a:cs typeface="Times New Roman" panose="02020603050405020304" pitchFamily="18" charset="0"/>
              </a:rPr>
              <a:t>address</a:t>
            </a:r>
          </a:p>
          <a:p>
            <a:pPr algn="ctr">
              <a:lnSpc>
                <a:spcPct val="115000"/>
              </a:lnSpc>
            </a:pPr>
            <a:r>
              <a:rPr lang="en-US" sz="3200" b="1" dirty="0">
                <a:solidFill>
                  <a:srgbClr val="00B050"/>
                </a:solidFill>
                <a:ea typeface="Calibri" panose="020F0502020204030204" pitchFamily="34" charset="0"/>
                <a:cs typeface="Times New Roman" panose="02020603050405020304" pitchFamily="18" charset="0"/>
              </a:rPr>
              <a:t> is the most common mishap among transactional errors.</a:t>
            </a:r>
            <a:endParaRPr lang="en-US" sz="2000" dirty="0">
              <a:solidFill>
                <a:srgbClr val="00B050"/>
              </a:solidFill>
              <a:ea typeface="Calibri" panose="020F0502020204030204" pitchFamily="34"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589B644C-0CF6-D2ED-2DB7-C2F1909BD295}"/>
              </a:ext>
            </a:extLst>
          </p:cNvPr>
          <p:cNvCxnSpPr>
            <a:cxnSpLocks/>
          </p:cNvCxnSpPr>
          <p:nvPr/>
        </p:nvCxnSpPr>
        <p:spPr>
          <a:xfrm>
            <a:off x="0" y="4057650"/>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15EF065-23EE-7C6A-429E-86B01F3E547E}"/>
              </a:ext>
            </a:extLst>
          </p:cNvPr>
          <p:cNvSpPr/>
          <p:nvPr/>
        </p:nvSpPr>
        <p:spPr>
          <a:xfrm>
            <a:off x="304800" y="2495230"/>
            <a:ext cx="3619501"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7BEBCFC-4415-9429-509C-E48F2795E44C}"/>
              </a:ext>
            </a:extLst>
          </p:cNvPr>
          <p:cNvSpPr/>
          <p:nvPr/>
        </p:nvSpPr>
        <p:spPr>
          <a:xfrm>
            <a:off x="8267695" y="2495230"/>
            <a:ext cx="3619501"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427D166-5A65-5A5E-BA82-3D93CC873055}"/>
              </a:ext>
            </a:extLst>
          </p:cNvPr>
          <p:cNvSpPr/>
          <p:nvPr/>
        </p:nvSpPr>
        <p:spPr>
          <a:xfrm>
            <a:off x="4286248" y="2495230"/>
            <a:ext cx="3619501"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3"/>
            <a:extLst>
              <a:ext uri="{FF2B5EF4-FFF2-40B4-BE49-F238E27FC236}">
                <a16:creationId xmlns:a16="http://schemas.microsoft.com/office/drawing/2014/main" id="{C1547070-C367-16A3-BE0F-C22184D18C79}"/>
              </a:ext>
            </a:extLst>
          </p:cNvPr>
          <p:cNvSpPr/>
          <p:nvPr/>
        </p:nvSpPr>
        <p:spPr>
          <a:xfrm>
            <a:off x="1219359"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26" name="TextBox 25">
            <a:extLst>
              <a:ext uri="{FF2B5EF4-FFF2-40B4-BE49-F238E27FC236}">
                <a16:creationId xmlns:a16="http://schemas.microsoft.com/office/drawing/2014/main" id="{E7FE6198-2843-3139-9E6D-6FE449AA8EFA}"/>
              </a:ext>
            </a:extLst>
          </p:cNvPr>
          <p:cNvSpPr txBox="1"/>
          <p:nvPr/>
        </p:nvSpPr>
        <p:spPr>
          <a:xfrm>
            <a:off x="4504942" y="3708079"/>
            <a:ext cx="3182112" cy="1434288"/>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$36M </a:t>
            </a:r>
            <a:endParaRPr lang="en-PH" sz="4400" b="1" dirty="0">
              <a:solidFill>
                <a:schemeClr val="tx2"/>
              </a:solidFill>
              <a:effectLst/>
              <a:ea typeface="Calibri" panose="020F0502020204030204" pitchFamily="34" charset="0"/>
              <a:cs typeface="Times New Roman" panose="02020603050405020304" pitchFamily="18" charset="0"/>
            </a:endParaRPr>
          </a:p>
          <a:p>
            <a:pPr algn="ctr"/>
            <a:endParaRPr lang="en-PH" sz="1400" dirty="0">
              <a:solidFill>
                <a:schemeClr val="tx2"/>
              </a:solidFill>
              <a:cs typeface="Times New Roman" panose="02020603050405020304" pitchFamily="18" charset="0"/>
            </a:endParaRPr>
          </a:p>
          <a:p>
            <a:pPr algn="ctr"/>
            <a:r>
              <a:rPr lang="en-PH" sz="1400" dirty="0">
                <a:solidFill>
                  <a:schemeClr val="tx2"/>
                </a:solidFill>
                <a:cs typeface="Times New Roman" panose="02020603050405020304" pitchFamily="18" charset="0"/>
              </a:rPr>
              <a:t>Typo Moves Seized JUNO Tokens</a:t>
            </a:r>
          </a:p>
          <a:p>
            <a:pPr algn="ctr"/>
            <a:r>
              <a:rPr lang="en-PH" sz="1400" dirty="0">
                <a:solidFill>
                  <a:schemeClr val="tx2"/>
                </a:solidFill>
                <a:cs typeface="Times New Roman" panose="02020603050405020304" pitchFamily="18" charset="0"/>
              </a:rPr>
              <a:t> to Wrong Wallet</a:t>
            </a:r>
          </a:p>
        </p:txBody>
      </p:sp>
      <p:sp>
        <p:nvSpPr>
          <p:cNvPr id="37" name="TextBox 36">
            <a:extLst>
              <a:ext uri="{FF2B5EF4-FFF2-40B4-BE49-F238E27FC236}">
                <a16:creationId xmlns:a16="http://schemas.microsoft.com/office/drawing/2014/main" id="{593F498B-B986-52E3-984A-2AC1B0B3FFFD}"/>
              </a:ext>
            </a:extLst>
          </p:cNvPr>
          <p:cNvSpPr txBox="1"/>
          <p:nvPr/>
        </p:nvSpPr>
        <p:spPr>
          <a:xfrm>
            <a:off x="8488297" y="3708079"/>
            <a:ext cx="3178298" cy="1525686"/>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$90M</a:t>
            </a:r>
          </a:p>
          <a:p>
            <a:pPr algn="ctr"/>
            <a:endParaRPr lang="en-PH" sz="1400" dirty="0">
              <a:solidFill>
                <a:schemeClr val="tx2"/>
              </a:solidFill>
              <a:cs typeface="Times New Roman" panose="02020603050405020304" pitchFamily="18" charset="0"/>
            </a:endParaRPr>
          </a:p>
          <a:p>
            <a:pPr algn="ctr"/>
            <a:r>
              <a:rPr lang="en-PH" sz="1400" dirty="0" err="1">
                <a:solidFill>
                  <a:schemeClr val="tx2"/>
                </a:solidFill>
                <a:cs typeface="Times New Roman" panose="02020603050405020304" pitchFamily="18" charset="0"/>
              </a:rPr>
              <a:t>DeFi</a:t>
            </a:r>
            <a:r>
              <a:rPr lang="en-PH" sz="1400" dirty="0">
                <a:solidFill>
                  <a:schemeClr val="tx2"/>
                </a:solidFill>
                <a:cs typeface="Times New Roman" panose="02020603050405020304" pitchFamily="18" charset="0"/>
              </a:rPr>
              <a:t> bug accidentally sends out millions to its own users</a:t>
            </a:r>
          </a:p>
        </p:txBody>
      </p:sp>
      <p:sp>
        <p:nvSpPr>
          <p:cNvPr id="38" name="Rectangle: Rounded Corners 37">
            <a:hlinkClick r:id="rId4"/>
            <a:extLst>
              <a:ext uri="{FF2B5EF4-FFF2-40B4-BE49-F238E27FC236}">
                <a16:creationId xmlns:a16="http://schemas.microsoft.com/office/drawing/2014/main" id="{2B34B165-8C5C-FDBC-7DEB-698CE370E4A2}"/>
              </a:ext>
            </a:extLst>
          </p:cNvPr>
          <p:cNvSpPr/>
          <p:nvPr/>
        </p:nvSpPr>
        <p:spPr>
          <a:xfrm>
            <a:off x="5200807"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39" name="Rectangle: Rounded Corners 38">
            <a:hlinkClick r:id="rId5"/>
            <a:extLst>
              <a:ext uri="{FF2B5EF4-FFF2-40B4-BE49-F238E27FC236}">
                <a16:creationId xmlns:a16="http://schemas.microsoft.com/office/drawing/2014/main" id="{FE36998E-2C72-28F9-5B83-7EB08F0C4427}"/>
              </a:ext>
            </a:extLst>
          </p:cNvPr>
          <p:cNvSpPr/>
          <p:nvPr/>
        </p:nvSpPr>
        <p:spPr>
          <a:xfrm>
            <a:off x="9182254"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Click here to view link</a:t>
            </a:r>
          </a:p>
        </p:txBody>
      </p:sp>
      <p:sp>
        <p:nvSpPr>
          <p:cNvPr id="18" name="TextBox 17">
            <a:extLst>
              <a:ext uri="{FF2B5EF4-FFF2-40B4-BE49-F238E27FC236}">
                <a16:creationId xmlns:a16="http://schemas.microsoft.com/office/drawing/2014/main" id="{9E05ED7F-055A-1337-DCA0-E9B4C7638CE8}"/>
              </a:ext>
            </a:extLst>
          </p:cNvPr>
          <p:cNvSpPr txBox="1"/>
          <p:nvPr/>
        </p:nvSpPr>
        <p:spPr>
          <a:xfrm>
            <a:off x="523494" y="3708078"/>
            <a:ext cx="3182112" cy="1434289"/>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$20M </a:t>
            </a:r>
            <a:endParaRPr lang="en-PH" sz="4400" b="1" dirty="0">
              <a:solidFill>
                <a:schemeClr val="tx2"/>
              </a:solidFill>
              <a:effectLst/>
              <a:ea typeface="Calibri" panose="020F0502020204030204" pitchFamily="34" charset="0"/>
              <a:cs typeface="Times New Roman" panose="02020603050405020304" pitchFamily="18" charset="0"/>
            </a:endParaRPr>
          </a:p>
          <a:p>
            <a:pPr algn="ctr"/>
            <a:endParaRPr lang="en-PH" sz="1400" dirty="0">
              <a:solidFill>
                <a:schemeClr val="tx2"/>
              </a:solidFill>
              <a:ea typeface="Calibri" panose="020F0502020204030204" pitchFamily="34" charset="0"/>
              <a:cs typeface="Times New Roman" panose="02020603050405020304" pitchFamily="18" charset="0"/>
            </a:endParaRPr>
          </a:p>
          <a:p>
            <a:pPr algn="ctr"/>
            <a:r>
              <a:rPr lang="en-PH" sz="1400" dirty="0">
                <a:solidFill>
                  <a:schemeClr val="tx2"/>
                </a:solidFill>
                <a:ea typeface="Calibri" panose="020F0502020204030204" pitchFamily="34" charset="0"/>
                <a:cs typeface="Times New Roman" panose="02020603050405020304" pitchFamily="18" charset="0"/>
              </a:rPr>
              <a:t>Optimism Foundation in 2022 sends OP to the wrong wallet </a:t>
            </a:r>
            <a:endParaRPr lang="en-PH" sz="1400" dirty="0">
              <a:solidFill>
                <a:schemeClr val="tx2"/>
              </a:solidFill>
              <a:effectLst/>
              <a:ea typeface="Calibri" panose="020F0502020204030204" pitchFamily="34" charset="0"/>
              <a:cs typeface="Times New Roman" panose="02020603050405020304" pitchFamily="18" charset="0"/>
            </a:endParaRPr>
          </a:p>
        </p:txBody>
      </p:sp>
      <p:grpSp>
        <p:nvGrpSpPr>
          <p:cNvPr id="27" name="Graphic 664">
            <a:extLst>
              <a:ext uri="{FF2B5EF4-FFF2-40B4-BE49-F238E27FC236}">
                <a16:creationId xmlns:a16="http://schemas.microsoft.com/office/drawing/2014/main" id="{25098643-1018-C843-BB8B-0EB627B2369B}"/>
              </a:ext>
            </a:extLst>
          </p:cNvPr>
          <p:cNvGrpSpPr>
            <a:grpSpLocks noChangeAspect="1"/>
          </p:cNvGrpSpPr>
          <p:nvPr/>
        </p:nvGrpSpPr>
        <p:grpSpPr>
          <a:xfrm>
            <a:off x="1708640" y="2761207"/>
            <a:ext cx="811820" cy="784040"/>
            <a:chOff x="2834163" y="7768364"/>
            <a:chExt cx="501015" cy="483870"/>
          </a:xfrm>
          <a:solidFill>
            <a:schemeClr val="accent1"/>
          </a:solidFill>
        </p:grpSpPr>
        <p:sp>
          <p:nvSpPr>
            <p:cNvPr id="28" name="Freeform 27">
              <a:extLst>
                <a:ext uri="{FF2B5EF4-FFF2-40B4-BE49-F238E27FC236}">
                  <a16:creationId xmlns:a16="http://schemas.microsoft.com/office/drawing/2014/main" id="{D5AC4994-2FC9-7570-D795-6EC0A6D724CC}"/>
                </a:ext>
              </a:extLst>
            </p:cNvPr>
            <p:cNvSpPr/>
            <p:nvPr/>
          </p:nvSpPr>
          <p:spPr>
            <a:xfrm>
              <a:off x="3178492" y="7768364"/>
              <a:ext cx="54768" cy="75723"/>
            </a:xfrm>
            <a:custGeom>
              <a:avLst/>
              <a:gdLst>
                <a:gd name="connsiteX0" fmla="*/ 30956 w 54768"/>
                <a:gd name="connsiteY0" fmla="*/ 75724 h 75723"/>
                <a:gd name="connsiteX1" fmla="*/ 0 w 54768"/>
                <a:gd name="connsiteY1" fmla="*/ 31433 h 75723"/>
                <a:gd name="connsiteX2" fmla="*/ 43815 w 54768"/>
                <a:gd name="connsiteY2" fmla="*/ 0 h 75723"/>
                <a:gd name="connsiteX3" fmla="*/ 54769 w 54768"/>
                <a:gd name="connsiteY3" fmla="*/ 15716 h 75723"/>
                <a:gd name="connsiteX4" fmla="*/ 26194 w 54768"/>
                <a:gd name="connsiteY4" fmla="*/ 35719 h 75723"/>
                <a:gd name="connsiteX5" fmla="*/ 46672 w 54768"/>
                <a:gd name="connsiteY5" fmla="*/ 64770 h 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68" h="75723">
                  <a:moveTo>
                    <a:pt x="30956" y="75724"/>
                  </a:moveTo>
                  <a:lnTo>
                    <a:pt x="0" y="31433"/>
                  </a:lnTo>
                  <a:lnTo>
                    <a:pt x="43815" y="0"/>
                  </a:lnTo>
                  <a:lnTo>
                    <a:pt x="54769" y="15716"/>
                  </a:lnTo>
                  <a:lnTo>
                    <a:pt x="26194" y="35719"/>
                  </a:lnTo>
                  <a:lnTo>
                    <a:pt x="46672" y="64770"/>
                  </a:lnTo>
                  <a:close/>
                </a:path>
              </a:pathLst>
            </a:custGeom>
            <a:grpFill/>
            <a:ln w="476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4CA6435-0348-C087-B0A4-FE7C437FE0EE}"/>
                </a:ext>
              </a:extLst>
            </p:cNvPr>
            <p:cNvSpPr/>
            <p:nvPr/>
          </p:nvSpPr>
          <p:spPr>
            <a:xfrm>
              <a:off x="2834163" y="8156507"/>
              <a:ext cx="309562" cy="95726"/>
            </a:xfrm>
            <a:custGeom>
              <a:avLst/>
              <a:gdLst>
                <a:gd name="connsiteX0" fmla="*/ 300038 w 309562"/>
                <a:gd name="connsiteY0" fmla="*/ 95726 h 95726"/>
                <a:gd name="connsiteX1" fmla="*/ 9525 w 309562"/>
                <a:gd name="connsiteY1" fmla="*/ 95726 h 95726"/>
                <a:gd name="connsiteX2" fmla="*/ 0 w 309562"/>
                <a:gd name="connsiteY2" fmla="*/ 86201 h 95726"/>
                <a:gd name="connsiteX3" fmla="*/ 0 w 309562"/>
                <a:gd name="connsiteY3" fmla="*/ 9525 h 95726"/>
                <a:gd name="connsiteX4" fmla="*/ 9525 w 309562"/>
                <a:gd name="connsiteY4" fmla="*/ 0 h 95726"/>
                <a:gd name="connsiteX5" fmla="*/ 300038 w 309562"/>
                <a:gd name="connsiteY5" fmla="*/ 0 h 95726"/>
                <a:gd name="connsiteX6" fmla="*/ 309563 w 309562"/>
                <a:gd name="connsiteY6" fmla="*/ 9525 h 95726"/>
                <a:gd name="connsiteX7" fmla="*/ 309563 w 309562"/>
                <a:gd name="connsiteY7" fmla="*/ 86201 h 95726"/>
                <a:gd name="connsiteX8" fmla="*/ 300038 w 309562"/>
                <a:gd name="connsiteY8" fmla="*/ 95726 h 95726"/>
                <a:gd name="connsiteX9" fmla="*/ 19050 w 309562"/>
                <a:gd name="connsiteY9" fmla="*/ 76676 h 95726"/>
                <a:gd name="connsiteX10" fmla="*/ 290513 w 309562"/>
                <a:gd name="connsiteY10" fmla="*/ 76676 h 95726"/>
                <a:gd name="connsiteX11" fmla="*/ 290513 w 309562"/>
                <a:gd name="connsiteY11" fmla="*/ 19050 h 95726"/>
                <a:gd name="connsiteX12" fmla="*/ 19050 w 309562"/>
                <a:gd name="connsiteY12" fmla="*/ 19050 h 95726"/>
                <a:gd name="connsiteX13" fmla="*/ 19050 w 309562"/>
                <a:gd name="connsiteY13" fmla="*/ 76676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62" h="95726">
                  <a:moveTo>
                    <a:pt x="300038" y="95726"/>
                  </a:moveTo>
                  <a:lnTo>
                    <a:pt x="9525" y="95726"/>
                  </a:lnTo>
                  <a:cubicBezTo>
                    <a:pt x="4286" y="95726"/>
                    <a:pt x="0" y="91440"/>
                    <a:pt x="0" y="86201"/>
                  </a:cubicBezTo>
                  <a:lnTo>
                    <a:pt x="0" y="9525"/>
                  </a:lnTo>
                  <a:cubicBezTo>
                    <a:pt x="0" y="4286"/>
                    <a:pt x="4286" y="0"/>
                    <a:pt x="9525" y="0"/>
                  </a:cubicBezTo>
                  <a:lnTo>
                    <a:pt x="300038" y="0"/>
                  </a:lnTo>
                  <a:cubicBezTo>
                    <a:pt x="305276" y="0"/>
                    <a:pt x="309563" y="4286"/>
                    <a:pt x="309563" y="9525"/>
                  </a:cubicBezTo>
                  <a:lnTo>
                    <a:pt x="309563" y="86201"/>
                  </a:lnTo>
                  <a:cubicBezTo>
                    <a:pt x="309563" y="91440"/>
                    <a:pt x="305276" y="95726"/>
                    <a:pt x="300038" y="95726"/>
                  </a:cubicBezTo>
                  <a:close/>
                  <a:moveTo>
                    <a:pt x="19050" y="76676"/>
                  </a:moveTo>
                  <a:lnTo>
                    <a:pt x="290513" y="76676"/>
                  </a:lnTo>
                  <a:lnTo>
                    <a:pt x="290513" y="19050"/>
                  </a:lnTo>
                  <a:lnTo>
                    <a:pt x="19050" y="19050"/>
                  </a:lnTo>
                  <a:lnTo>
                    <a:pt x="19050" y="76676"/>
                  </a:lnTo>
                  <a:close/>
                </a:path>
              </a:pathLst>
            </a:custGeom>
            <a:grpFill/>
            <a:ln w="476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98C687A-A72D-0888-0787-6C5AA407E9EC}"/>
                </a:ext>
              </a:extLst>
            </p:cNvPr>
            <p:cNvSpPr/>
            <p:nvPr/>
          </p:nvSpPr>
          <p:spPr>
            <a:xfrm>
              <a:off x="2834163" y="7873615"/>
              <a:ext cx="309562" cy="95726"/>
            </a:xfrm>
            <a:custGeom>
              <a:avLst/>
              <a:gdLst>
                <a:gd name="connsiteX0" fmla="*/ 300038 w 309562"/>
                <a:gd name="connsiteY0" fmla="*/ 95726 h 95726"/>
                <a:gd name="connsiteX1" fmla="*/ 9525 w 309562"/>
                <a:gd name="connsiteY1" fmla="*/ 95726 h 95726"/>
                <a:gd name="connsiteX2" fmla="*/ 0 w 309562"/>
                <a:gd name="connsiteY2" fmla="*/ 86201 h 95726"/>
                <a:gd name="connsiteX3" fmla="*/ 0 w 309562"/>
                <a:gd name="connsiteY3" fmla="*/ 9525 h 95726"/>
                <a:gd name="connsiteX4" fmla="*/ 9525 w 309562"/>
                <a:gd name="connsiteY4" fmla="*/ 0 h 95726"/>
                <a:gd name="connsiteX5" fmla="*/ 300038 w 309562"/>
                <a:gd name="connsiteY5" fmla="*/ 0 h 95726"/>
                <a:gd name="connsiteX6" fmla="*/ 309563 w 309562"/>
                <a:gd name="connsiteY6" fmla="*/ 9525 h 95726"/>
                <a:gd name="connsiteX7" fmla="*/ 309563 w 309562"/>
                <a:gd name="connsiteY7" fmla="*/ 86201 h 95726"/>
                <a:gd name="connsiteX8" fmla="*/ 300038 w 309562"/>
                <a:gd name="connsiteY8" fmla="*/ 95726 h 95726"/>
                <a:gd name="connsiteX9" fmla="*/ 19050 w 309562"/>
                <a:gd name="connsiteY9" fmla="*/ 76676 h 95726"/>
                <a:gd name="connsiteX10" fmla="*/ 290513 w 309562"/>
                <a:gd name="connsiteY10" fmla="*/ 76676 h 95726"/>
                <a:gd name="connsiteX11" fmla="*/ 290513 w 309562"/>
                <a:gd name="connsiteY11" fmla="*/ 19050 h 95726"/>
                <a:gd name="connsiteX12" fmla="*/ 19050 w 309562"/>
                <a:gd name="connsiteY12" fmla="*/ 19050 h 95726"/>
                <a:gd name="connsiteX13" fmla="*/ 19050 w 309562"/>
                <a:gd name="connsiteY13" fmla="*/ 76676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62" h="95726">
                  <a:moveTo>
                    <a:pt x="300038" y="95726"/>
                  </a:moveTo>
                  <a:lnTo>
                    <a:pt x="9525" y="95726"/>
                  </a:lnTo>
                  <a:cubicBezTo>
                    <a:pt x="4286" y="95726"/>
                    <a:pt x="0" y="91440"/>
                    <a:pt x="0" y="86201"/>
                  </a:cubicBezTo>
                  <a:lnTo>
                    <a:pt x="0" y="9525"/>
                  </a:lnTo>
                  <a:cubicBezTo>
                    <a:pt x="0" y="4286"/>
                    <a:pt x="4286" y="0"/>
                    <a:pt x="9525" y="0"/>
                  </a:cubicBezTo>
                  <a:lnTo>
                    <a:pt x="300038" y="0"/>
                  </a:lnTo>
                  <a:cubicBezTo>
                    <a:pt x="305276" y="0"/>
                    <a:pt x="309563" y="4286"/>
                    <a:pt x="309563" y="9525"/>
                  </a:cubicBezTo>
                  <a:lnTo>
                    <a:pt x="309563" y="86201"/>
                  </a:lnTo>
                  <a:cubicBezTo>
                    <a:pt x="309563" y="91440"/>
                    <a:pt x="305276" y="95726"/>
                    <a:pt x="300038" y="95726"/>
                  </a:cubicBezTo>
                  <a:close/>
                  <a:moveTo>
                    <a:pt x="19050" y="76676"/>
                  </a:moveTo>
                  <a:lnTo>
                    <a:pt x="290513" y="76676"/>
                  </a:lnTo>
                  <a:lnTo>
                    <a:pt x="290513" y="19050"/>
                  </a:lnTo>
                  <a:lnTo>
                    <a:pt x="19050" y="19050"/>
                  </a:lnTo>
                  <a:lnTo>
                    <a:pt x="19050" y="76676"/>
                  </a:lnTo>
                  <a:close/>
                </a:path>
              </a:pathLst>
            </a:custGeom>
            <a:grpFill/>
            <a:ln w="476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90900AB-553D-A999-9C7C-C2F5B3306CB6}"/>
                </a:ext>
              </a:extLst>
            </p:cNvPr>
            <p:cNvSpPr/>
            <p:nvPr/>
          </p:nvSpPr>
          <p:spPr>
            <a:xfrm>
              <a:off x="2927032" y="8007917"/>
              <a:ext cx="309562" cy="95726"/>
            </a:xfrm>
            <a:custGeom>
              <a:avLst/>
              <a:gdLst>
                <a:gd name="connsiteX0" fmla="*/ 300038 w 309562"/>
                <a:gd name="connsiteY0" fmla="*/ 95726 h 95726"/>
                <a:gd name="connsiteX1" fmla="*/ 9525 w 309562"/>
                <a:gd name="connsiteY1" fmla="*/ 95726 h 95726"/>
                <a:gd name="connsiteX2" fmla="*/ 0 w 309562"/>
                <a:gd name="connsiteY2" fmla="*/ 86201 h 95726"/>
                <a:gd name="connsiteX3" fmla="*/ 0 w 309562"/>
                <a:gd name="connsiteY3" fmla="*/ 9525 h 95726"/>
                <a:gd name="connsiteX4" fmla="*/ 9525 w 309562"/>
                <a:gd name="connsiteY4" fmla="*/ 0 h 95726"/>
                <a:gd name="connsiteX5" fmla="*/ 300038 w 309562"/>
                <a:gd name="connsiteY5" fmla="*/ 0 h 95726"/>
                <a:gd name="connsiteX6" fmla="*/ 309563 w 309562"/>
                <a:gd name="connsiteY6" fmla="*/ 9525 h 95726"/>
                <a:gd name="connsiteX7" fmla="*/ 309563 w 309562"/>
                <a:gd name="connsiteY7" fmla="*/ 86201 h 95726"/>
                <a:gd name="connsiteX8" fmla="*/ 300038 w 309562"/>
                <a:gd name="connsiteY8" fmla="*/ 95726 h 95726"/>
                <a:gd name="connsiteX9" fmla="*/ 19050 w 309562"/>
                <a:gd name="connsiteY9" fmla="*/ 76676 h 95726"/>
                <a:gd name="connsiteX10" fmla="*/ 290513 w 309562"/>
                <a:gd name="connsiteY10" fmla="*/ 76676 h 95726"/>
                <a:gd name="connsiteX11" fmla="*/ 290513 w 309562"/>
                <a:gd name="connsiteY11" fmla="*/ 19050 h 95726"/>
                <a:gd name="connsiteX12" fmla="*/ 19050 w 309562"/>
                <a:gd name="connsiteY12" fmla="*/ 19050 h 95726"/>
                <a:gd name="connsiteX13" fmla="*/ 19050 w 309562"/>
                <a:gd name="connsiteY13" fmla="*/ 76676 h 9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62" h="95726">
                  <a:moveTo>
                    <a:pt x="300038" y="95726"/>
                  </a:moveTo>
                  <a:lnTo>
                    <a:pt x="9525" y="95726"/>
                  </a:lnTo>
                  <a:cubicBezTo>
                    <a:pt x="4286" y="95726"/>
                    <a:pt x="0" y="91440"/>
                    <a:pt x="0" y="86201"/>
                  </a:cubicBezTo>
                  <a:lnTo>
                    <a:pt x="0" y="9525"/>
                  </a:lnTo>
                  <a:cubicBezTo>
                    <a:pt x="0" y="4286"/>
                    <a:pt x="4286" y="0"/>
                    <a:pt x="9525" y="0"/>
                  </a:cubicBezTo>
                  <a:lnTo>
                    <a:pt x="300038" y="0"/>
                  </a:lnTo>
                  <a:cubicBezTo>
                    <a:pt x="305276" y="0"/>
                    <a:pt x="309563" y="4286"/>
                    <a:pt x="309563" y="9525"/>
                  </a:cubicBezTo>
                  <a:lnTo>
                    <a:pt x="309563" y="86201"/>
                  </a:lnTo>
                  <a:cubicBezTo>
                    <a:pt x="309563" y="91440"/>
                    <a:pt x="305276" y="95726"/>
                    <a:pt x="300038" y="95726"/>
                  </a:cubicBezTo>
                  <a:close/>
                  <a:moveTo>
                    <a:pt x="19050" y="76676"/>
                  </a:moveTo>
                  <a:lnTo>
                    <a:pt x="290513" y="76676"/>
                  </a:lnTo>
                  <a:lnTo>
                    <a:pt x="290513" y="19050"/>
                  </a:lnTo>
                  <a:lnTo>
                    <a:pt x="19050" y="19050"/>
                  </a:lnTo>
                  <a:lnTo>
                    <a:pt x="19050" y="76676"/>
                  </a:lnTo>
                  <a:close/>
                </a:path>
              </a:pathLst>
            </a:custGeom>
            <a:grpFill/>
            <a:ln w="476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F341985-308E-5197-3D9F-8BA18F3E6C3A}"/>
                </a:ext>
              </a:extLst>
            </p:cNvPr>
            <p:cNvSpPr/>
            <p:nvPr/>
          </p:nvSpPr>
          <p:spPr>
            <a:xfrm>
              <a:off x="3191351" y="7795034"/>
              <a:ext cx="143827" cy="268604"/>
            </a:xfrm>
            <a:custGeom>
              <a:avLst/>
              <a:gdLst>
                <a:gd name="connsiteX0" fmla="*/ 71914 w 143827"/>
                <a:gd name="connsiteY0" fmla="*/ 268605 h 268604"/>
                <a:gd name="connsiteX1" fmla="*/ 62389 w 143827"/>
                <a:gd name="connsiteY1" fmla="*/ 251936 h 268604"/>
                <a:gd name="connsiteX2" fmla="*/ 124778 w 143827"/>
                <a:gd name="connsiteY2" fmla="*/ 143827 h 268604"/>
                <a:gd name="connsiteX3" fmla="*/ 0 w 143827"/>
                <a:gd name="connsiteY3" fmla="*/ 19050 h 268604"/>
                <a:gd name="connsiteX4" fmla="*/ 0 w 143827"/>
                <a:gd name="connsiteY4" fmla="*/ 0 h 268604"/>
                <a:gd name="connsiteX5" fmla="*/ 143828 w 143827"/>
                <a:gd name="connsiteY5" fmla="*/ 143827 h 268604"/>
                <a:gd name="connsiteX6" fmla="*/ 71914 w 143827"/>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 h="268604">
                  <a:moveTo>
                    <a:pt x="71914" y="268605"/>
                  </a:moveTo>
                  <a:lnTo>
                    <a:pt x="62389" y="251936"/>
                  </a:lnTo>
                  <a:cubicBezTo>
                    <a:pt x="100965" y="229552"/>
                    <a:pt x="124778" y="188119"/>
                    <a:pt x="124778" y="143827"/>
                  </a:cubicBezTo>
                  <a:cubicBezTo>
                    <a:pt x="124778" y="74771"/>
                    <a:pt x="68580" y="19050"/>
                    <a:pt x="0" y="19050"/>
                  </a:cubicBezTo>
                  <a:lnTo>
                    <a:pt x="0" y="0"/>
                  </a:lnTo>
                  <a:cubicBezTo>
                    <a:pt x="79534" y="0"/>
                    <a:pt x="143828" y="64770"/>
                    <a:pt x="143828" y="143827"/>
                  </a:cubicBezTo>
                  <a:cubicBezTo>
                    <a:pt x="143828" y="195263"/>
                    <a:pt x="116205" y="242888"/>
                    <a:pt x="71914" y="268605"/>
                  </a:cubicBezTo>
                  <a:close/>
                </a:path>
              </a:pathLst>
            </a:custGeom>
            <a:grpFill/>
            <a:ln w="4763" cap="flat">
              <a:noFill/>
              <a:prstDash val="solid"/>
              <a:miter/>
            </a:ln>
          </p:spPr>
          <p:txBody>
            <a:bodyPr rtlCol="0" anchor="ctr"/>
            <a:lstStyle/>
            <a:p>
              <a:endParaRPr lang="en-US"/>
            </a:p>
          </p:txBody>
        </p:sp>
      </p:grpSp>
      <p:grpSp>
        <p:nvGrpSpPr>
          <p:cNvPr id="33" name="Graphic 672">
            <a:extLst>
              <a:ext uri="{FF2B5EF4-FFF2-40B4-BE49-F238E27FC236}">
                <a16:creationId xmlns:a16="http://schemas.microsoft.com/office/drawing/2014/main" id="{AE525E53-D445-01EB-01F7-4F1B60E3EC53}"/>
              </a:ext>
            </a:extLst>
          </p:cNvPr>
          <p:cNvGrpSpPr>
            <a:grpSpLocks noChangeAspect="1"/>
          </p:cNvGrpSpPr>
          <p:nvPr/>
        </p:nvGrpSpPr>
        <p:grpSpPr>
          <a:xfrm>
            <a:off x="5834781" y="2761207"/>
            <a:ext cx="522434" cy="784040"/>
            <a:chOff x="-1601055" y="5773564"/>
            <a:chExt cx="296068" cy="444320"/>
          </a:xfrm>
          <a:solidFill>
            <a:schemeClr val="accent1"/>
          </a:solidFill>
        </p:grpSpPr>
        <p:sp>
          <p:nvSpPr>
            <p:cNvPr id="34" name="Freeform 33">
              <a:extLst>
                <a:ext uri="{FF2B5EF4-FFF2-40B4-BE49-F238E27FC236}">
                  <a16:creationId xmlns:a16="http://schemas.microsoft.com/office/drawing/2014/main" id="{9120CC5C-5EA3-A6AD-4A21-7573FBD487CB}"/>
                </a:ext>
              </a:extLst>
            </p:cNvPr>
            <p:cNvSpPr/>
            <p:nvPr/>
          </p:nvSpPr>
          <p:spPr>
            <a:xfrm>
              <a:off x="-1415007" y="6107849"/>
              <a:ext cx="85758" cy="85744"/>
            </a:xfrm>
            <a:custGeom>
              <a:avLst/>
              <a:gdLst>
                <a:gd name="connsiteX0" fmla="*/ 68908 w 85758"/>
                <a:gd name="connsiteY0" fmla="*/ 8802 h 85744"/>
                <a:gd name="connsiteX1" fmla="*/ 37190 w 85758"/>
                <a:gd name="connsiteY1" fmla="*/ 385 h 85744"/>
                <a:gd name="connsiteX2" fmla="*/ 383 w 85758"/>
                <a:gd name="connsiteY2" fmla="*/ 48567 h 85744"/>
                <a:gd name="connsiteX3" fmla="*/ 42851 w 85758"/>
                <a:gd name="connsiteY3" fmla="*/ 85745 h 85744"/>
                <a:gd name="connsiteX4" fmla="*/ 48569 w 85758"/>
                <a:gd name="connsiteY4" fmla="*/ 85364 h 85744"/>
                <a:gd name="connsiteX5" fmla="*/ 85376 w 85758"/>
                <a:gd name="connsiteY5" fmla="*/ 37182 h 85744"/>
                <a:gd name="connsiteX6" fmla="*/ 68908 w 85758"/>
                <a:gd name="connsiteY6" fmla="*/ 8802 h 85744"/>
                <a:gd name="connsiteX7" fmla="*/ 46856 w 85758"/>
                <a:gd name="connsiteY7" fmla="*/ 72534 h 85744"/>
                <a:gd name="connsiteX8" fmla="*/ 13217 w 85758"/>
                <a:gd name="connsiteY8" fmla="*/ 46845 h 85744"/>
                <a:gd name="connsiteX9" fmla="*/ 38912 w 85758"/>
                <a:gd name="connsiteY9" fmla="*/ 13215 h 85744"/>
                <a:gd name="connsiteX10" fmla="*/ 42946 w 85758"/>
                <a:gd name="connsiteY10" fmla="*/ 12949 h 85744"/>
                <a:gd name="connsiteX11" fmla="*/ 61050 w 85758"/>
                <a:gd name="connsiteY11" fmla="*/ 19093 h 85744"/>
                <a:gd name="connsiteX12" fmla="*/ 72552 w 85758"/>
                <a:gd name="connsiteY12" fmla="*/ 38904 h 85744"/>
                <a:gd name="connsiteX13" fmla="*/ 46856 w 85758"/>
                <a:gd name="connsiteY13" fmla="*/ 72534 h 8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58" h="85744">
                  <a:moveTo>
                    <a:pt x="68908" y="8802"/>
                  </a:moveTo>
                  <a:cubicBezTo>
                    <a:pt x="59813" y="1849"/>
                    <a:pt x="48549" y="-1128"/>
                    <a:pt x="37190" y="385"/>
                  </a:cubicBezTo>
                  <a:cubicBezTo>
                    <a:pt x="13759" y="3523"/>
                    <a:pt x="-2757" y="25132"/>
                    <a:pt x="383" y="48567"/>
                  </a:cubicBezTo>
                  <a:cubicBezTo>
                    <a:pt x="3265" y="70071"/>
                    <a:pt x="21722" y="85745"/>
                    <a:pt x="42851" y="85745"/>
                  </a:cubicBezTo>
                  <a:cubicBezTo>
                    <a:pt x="44735" y="85745"/>
                    <a:pt x="46647" y="85621"/>
                    <a:pt x="48569" y="85364"/>
                  </a:cubicBezTo>
                  <a:cubicBezTo>
                    <a:pt x="72000" y="82226"/>
                    <a:pt x="88515" y="60617"/>
                    <a:pt x="85376" y="37182"/>
                  </a:cubicBezTo>
                  <a:cubicBezTo>
                    <a:pt x="83863" y="25836"/>
                    <a:pt x="78013" y="15754"/>
                    <a:pt x="68908" y="8802"/>
                  </a:cubicBezTo>
                  <a:close/>
                  <a:moveTo>
                    <a:pt x="46856" y="72534"/>
                  </a:moveTo>
                  <a:cubicBezTo>
                    <a:pt x="30493" y="74722"/>
                    <a:pt x="15405" y="63204"/>
                    <a:pt x="13217" y="46845"/>
                  </a:cubicBezTo>
                  <a:cubicBezTo>
                    <a:pt x="11028" y="30487"/>
                    <a:pt x="22549" y="15402"/>
                    <a:pt x="38912" y="13215"/>
                  </a:cubicBezTo>
                  <a:cubicBezTo>
                    <a:pt x="40263" y="13034"/>
                    <a:pt x="41605" y="12949"/>
                    <a:pt x="42946" y="12949"/>
                  </a:cubicBezTo>
                  <a:cubicBezTo>
                    <a:pt x="49472" y="12949"/>
                    <a:pt x="55780" y="15069"/>
                    <a:pt x="61050" y="19093"/>
                  </a:cubicBezTo>
                  <a:cubicBezTo>
                    <a:pt x="67405" y="23943"/>
                    <a:pt x="71486" y="30981"/>
                    <a:pt x="72552" y="38904"/>
                  </a:cubicBezTo>
                  <a:cubicBezTo>
                    <a:pt x="74740" y="55253"/>
                    <a:pt x="63219" y="70347"/>
                    <a:pt x="46856" y="72534"/>
                  </a:cubicBezTo>
                  <a:close/>
                </a:path>
              </a:pathLst>
            </a:custGeom>
            <a:grpFill/>
            <a:ln w="950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A209539-B6EA-3B57-1E29-D43BB44BC580}"/>
                </a:ext>
              </a:extLst>
            </p:cNvPr>
            <p:cNvSpPr/>
            <p:nvPr/>
          </p:nvSpPr>
          <p:spPr>
            <a:xfrm>
              <a:off x="-1601055" y="5773564"/>
              <a:ext cx="296068" cy="444320"/>
            </a:xfrm>
            <a:custGeom>
              <a:avLst/>
              <a:gdLst>
                <a:gd name="connsiteX0" fmla="*/ 294988 w 296068"/>
                <a:gd name="connsiteY0" fmla="*/ 365114 h 444320"/>
                <a:gd name="connsiteX1" fmla="*/ 232742 w 296068"/>
                <a:gd name="connsiteY1" fmla="*/ 310160 h 444320"/>
                <a:gd name="connsiteX2" fmla="*/ 204230 w 296068"/>
                <a:gd name="connsiteY2" fmla="*/ 314772 h 444320"/>
                <a:gd name="connsiteX3" fmla="*/ 178772 w 296068"/>
                <a:gd name="connsiteY3" fmla="*/ 265629 h 444320"/>
                <a:gd name="connsiteX4" fmla="*/ 193080 w 296068"/>
                <a:gd name="connsiteY4" fmla="*/ 219388 h 444320"/>
                <a:gd name="connsiteX5" fmla="*/ 262376 w 296068"/>
                <a:gd name="connsiteY5" fmla="*/ 114311 h 444320"/>
                <a:gd name="connsiteX6" fmla="*/ 148034 w 296068"/>
                <a:gd name="connsiteY6" fmla="*/ 0 h 444320"/>
                <a:gd name="connsiteX7" fmla="*/ 33692 w 296068"/>
                <a:gd name="connsiteY7" fmla="*/ 114311 h 444320"/>
                <a:gd name="connsiteX8" fmla="*/ 102969 w 296068"/>
                <a:gd name="connsiteY8" fmla="*/ 219331 h 444320"/>
                <a:gd name="connsiteX9" fmla="*/ 117296 w 296068"/>
                <a:gd name="connsiteY9" fmla="*/ 265639 h 444320"/>
                <a:gd name="connsiteX10" fmla="*/ 91838 w 296068"/>
                <a:gd name="connsiteY10" fmla="*/ 314782 h 444320"/>
                <a:gd name="connsiteX11" fmla="*/ 63326 w 296068"/>
                <a:gd name="connsiteY11" fmla="*/ 310169 h 444320"/>
                <a:gd name="connsiteX12" fmla="*/ 1080 w 296068"/>
                <a:gd name="connsiteY12" fmla="*/ 365123 h 444320"/>
                <a:gd name="connsiteX13" fmla="*/ 14579 w 296068"/>
                <a:gd name="connsiteY13" fmla="*/ 418945 h 444320"/>
                <a:gd name="connsiteX14" fmla="*/ 64059 w 296068"/>
                <a:gd name="connsiteY14" fmla="*/ 444244 h 444320"/>
                <a:gd name="connsiteX15" fmla="*/ 67198 w 296068"/>
                <a:gd name="connsiteY15" fmla="*/ 444320 h 444320"/>
                <a:gd name="connsiteX16" fmla="*/ 132651 w 296068"/>
                <a:gd name="connsiteY16" fmla="*/ 391963 h 444320"/>
                <a:gd name="connsiteX17" fmla="*/ 130520 w 296068"/>
                <a:gd name="connsiteY17" fmla="*/ 355013 h 444320"/>
                <a:gd name="connsiteX18" fmla="*/ 148044 w 296068"/>
                <a:gd name="connsiteY18" fmla="*/ 300287 h 444320"/>
                <a:gd name="connsiteX19" fmla="*/ 165567 w 296068"/>
                <a:gd name="connsiteY19" fmla="*/ 355013 h 444320"/>
                <a:gd name="connsiteX20" fmla="*/ 163436 w 296068"/>
                <a:gd name="connsiteY20" fmla="*/ 391963 h 444320"/>
                <a:gd name="connsiteX21" fmla="*/ 228889 w 296068"/>
                <a:gd name="connsiteY21" fmla="*/ 444311 h 444320"/>
                <a:gd name="connsiteX22" fmla="*/ 232028 w 296068"/>
                <a:gd name="connsiteY22" fmla="*/ 444235 h 444320"/>
                <a:gd name="connsiteX23" fmla="*/ 281508 w 296068"/>
                <a:gd name="connsiteY23" fmla="*/ 418936 h 444320"/>
                <a:gd name="connsiteX24" fmla="*/ 294988 w 296068"/>
                <a:gd name="connsiteY24" fmla="*/ 365114 h 444320"/>
                <a:gd name="connsiteX25" fmla="*/ 217596 w 296068"/>
                <a:gd name="connsiteY25" fmla="*/ 115215 h 444320"/>
                <a:gd name="connsiteX26" fmla="*/ 202984 w 296068"/>
                <a:gd name="connsiteY26" fmla="*/ 107835 h 444320"/>
                <a:gd name="connsiteX27" fmla="*/ 197238 w 296068"/>
                <a:gd name="connsiteY27" fmla="*/ 111325 h 444320"/>
                <a:gd name="connsiteX28" fmla="*/ 154503 w 296068"/>
                <a:gd name="connsiteY28" fmla="*/ 193813 h 444320"/>
                <a:gd name="connsiteX29" fmla="*/ 148034 w 296068"/>
                <a:gd name="connsiteY29" fmla="*/ 194108 h 444320"/>
                <a:gd name="connsiteX30" fmla="*/ 68207 w 296068"/>
                <a:gd name="connsiteY30" fmla="*/ 114302 h 444320"/>
                <a:gd name="connsiteX31" fmla="*/ 148034 w 296068"/>
                <a:gd name="connsiteY31" fmla="*/ 34496 h 444320"/>
                <a:gd name="connsiteX32" fmla="*/ 227861 w 296068"/>
                <a:gd name="connsiteY32" fmla="*/ 114302 h 444320"/>
                <a:gd name="connsiteX33" fmla="*/ 210071 w 296068"/>
                <a:gd name="connsiteY33" fmla="*/ 164472 h 444320"/>
                <a:gd name="connsiteX34" fmla="*/ 220327 w 296068"/>
                <a:gd name="connsiteY34" fmla="*/ 131345 h 444320"/>
                <a:gd name="connsiteX35" fmla="*/ 217596 w 296068"/>
                <a:gd name="connsiteY35" fmla="*/ 115215 h 444320"/>
                <a:gd name="connsiteX36" fmla="*/ 46630 w 296068"/>
                <a:gd name="connsiteY36" fmla="*/ 114302 h 444320"/>
                <a:gd name="connsiteX37" fmla="*/ 148025 w 296068"/>
                <a:gd name="connsiteY37" fmla="*/ 12935 h 444320"/>
                <a:gd name="connsiteX38" fmla="*/ 249419 w 296068"/>
                <a:gd name="connsiteY38" fmla="*/ 114302 h 444320"/>
                <a:gd name="connsiteX39" fmla="*/ 198341 w 296068"/>
                <a:gd name="connsiteY39" fmla="*/ 202344 h 444320"/>
                <a:gd name="connsiteX40" fmla="*/ 202337 w 296068"/>
                <a:gd name="connsiteY40" fmla="*/ 189447 h 444320"/>
                <a:gd name="connsiteX41" fmla="*/ 240800 w 296068"/>
                <a:gd name="connsiteY41" fmla="*/ 114302 h 444320"/>
                <a:gd name="connsiteX42" fmla="*/ 148034 w 296068"/>
                <a:gd name="connsiteY42" fmla="*/ 21561 h 444320"/>
                <a:gd name="connsiteX43" fmla="*/ 55268 w 296068"/>
                <a:gd name="connsiteY43" fmla="*/ 114302 h 444320"/>
                <a:gd name="connsiteX44" fmla="*/ 147653 w 296068"/>
                <a:gd name="connsiteY44" fmla="*/ 207033 h 444320"/>
                <a:gd name="connsiteX45" fmla="*/ 143249 w 296068"/>
                <a:gd name="connsiteY45" fmla="*/ 215536 h 444320"/>
                <a:gd name="connsiteX46" fmla="*/ 46630 w 296068"/>
                <a:gd name="connsiteY46" fmla="*/ 114302 h 444320"/>
                <a:gd name="connsiteX47" fmla="*/ 118162 w 296068"/>
                <a:gd name="connsiteY47" fmla="*/ 224628 h 444320"/>
                <a:gd name="connsiteX48" fmla="*/ 136770 w 296068"/>
                <a:gd name="connsiteY48" fmla="*/ 228042 h 444320"/>
                <a:gd name="connsiteX49" fmla="*/ 125782 w 296068"/>
                <a:gd name="connsiteY49" fmla="*/ 249252 h 444320"/>
                <a:gd name="connsiteX50" fmla="*/ 118162 w 296068"/>
                <a:gd name="connsiteY50" fmla="*/ 224628 h 444320"/>
                <a:gd name="connsiteX51" fmla="*/ 136342 w 296068"/>
                <a:gd name="connsiteY51" fmla="*/ 294315 h 444320"/>
                <a:gd name="connsiteX52" fmla="*/ 117734 w 296068"/>
                <a:gd name="connsiteY52" fmla="*/ 352436 h 444320"/>
                <a:gd name="connsiteX53" fmla="*/ 117610 w 296068"/>
                <a:gd name="connsiteY53" fmla="*/ 357448 h 444320"/>
                <a:gd name="connsiteX54" fmla="*/ 120007 w 296068"/>
                <a:gd name="connsiteY54" fmla="*/ 389119 h 444320"/>
                <a:gd name="connsiteX55" fmla="*/ 64677 w 296068"/>
                <a:gd name="connsiteY55" fmla="*/ 431300 h 444320"/>
                <a:gd name="connsiteX56" fmla="*/ 24702 w 296068"/>
                <a:gd name="connsiteY56" fmla="*/ 410880 h 444320"/>
                <a:gd name="connsiteX57" fmla="*/ 13809 w 296068"/>
                <a:gd name="connsiteY57" fmla="*/ 367425 h 444320"/>
                <a:gd name="connsiteX58" fmla="*/ 64078 w 296068"/>
                <a:gd name="connsiteY58" fmla="*/ 323075 h 444320"/>
                <a:gd name="connsiteX59" fmla="*/ 67303 w 296068"/>
                <a:gd name="connsiteY59" fmla="*/ 322980 h 444320"/>
                <a:gd name="connsiteX60" fmla="*/ 91876 w 296068"/>
                <a:gd name="connsiteY60" fmla="*/ 329010 h 444320"/>
                <a:gd name="connsiteX61" fmla="*/ 99924 w 296068"/>
                <a:gd name="connsiteY61" fmla="*/ 327175 h 444320"/>
                <a:gd name="connsiteX62" fmla="*/ 100857 w 296068"/>
                <a:gd name="connsiteY62" fmla="*/ 325491 h 444320"/>
                <a:gd name="connsiteX63" fmla="*/ 129977 w 296068"/>
                <a:gd name="connsiteY63" fmla="*/ 269282 h 444320"/>
                <a:gd name="connsiteX64" fmla="*/ 129987 w 296068"/>
                <a:gd name="connsiteY64" fmla="*/ 269263 h 444320"/>
                <a:gd name="connsiteX65" fmla="*/ 164378 w 296068"/>
                <a:gd name="connsiteY65" fmla="*/ 202886 h 444320"/>
                <a:gd name="connsiteX66" fmla="*/ 164378 w 296068"/>
                <a:gd name="connsiteY66" fmla="*/ 202877 h 444320"/>
                <a:gd name="connsiteX67" fmla="*/ 206294 w 296068"/>
                <a:gd name="connsiteY67" fmla="*/ 121968 h 444320"/>
                <a:gd name="connsiteX68" fmla="*/ 207170 w 296068"/>
                <a:gd name="connsiteY68" fmla="*/ 122890 h 444320"/>
                <a:gd name="connsiteX69" fmla="*/ 207950 w 296068"/>
                <a:gd name="connsiteY69" fmla="*/ 127522 h 444320"/>
                <a:gd name="connsiteX70" fmla="*/ 163179 w 296068"/>
                <a:gd name="connsiteY70" fmla="*/ 272192 h 444320"/>
                <a:gd name="connsiteX71" fmla="*/ 138559 w 296068"/>
                <a:gd name="connsiteY71" fmla="*/ 291157 h 444320"/>
                <a:gd name="connsiteX72" fmla="*/ 136342 w 296068"/>
                <a:gd name="connsiteY72" fmla="*/ 294315 h 444320"/>
                <a:gd name="connsiteX73" fmla="*/ 271357 w 296068"/>
                <a:gd name="connsiteY73" fmla="*/ 410880 h 444320"/>
                <a:gd name="connsiteX74" fmla="*/ 231381 w 296068"/>
                <a:gd name="connsiteY74" fmla="*/ 431300 h 444320"/>
                <a:gd name="connsiteX75" fmla="*/ 176051 w 296068"/>
                <a:gd name="connsiteY75" fmla="*/ 389119 h 444320"/>
                <a:gd name="connsiteX76" fmla="*/ 178439 w 296068"/>
                <a:gd name="connsiteY76" fmla="*/ 357448 h 444320"/>
                <a:gd name="connsiteX77" fmla="*/ 178353 w 296068"/>
                <a:gd name="connsiteY77" fmla="*/ 352559 h 444320"/>
                <a:gd name="connsiteX78" fmla="*/ 159707 w 296068"/>
                <a:gd name="connsiteY78" fmla="*/ 294315 h 444320"/>
                <a:gd name="connsiteX79" fmla="*/ 158489 w 296068"/>
                <a:gd name="connsiteY79" fmla="*/ 292137 h 444320"/>
                <a:gd name="connsiteX80" fmla="*/ 172369 w 296068"/>
                <a:gd name="connsiteY80" fmla="*/ 281446 h 444320"/>
                <a:gd name="connsiteX81" fmla="*/ 195011 w 296068"/>
                <a:gd name="connsiteY81" fmla="*/ 325158 h 444320"/>
                <a:gd name="connsiteX82" fmla="*/ 196048 w 296068"/>
                <a:gd name="connsiteY82" fmla="*/ 327165 h 444320"/>
                <a:gd name="connsiteX83" fmla="*/ 204154 w 296068"/>
                <a:gd name="connsiteY83" fmla="*/ 329001 h 444320"/>
                <a:gd name="connsiteX84" fmla="*/ 231962 w 296068"/>
                <a:gd name="connsiteY84" fmla="*/ 323066 h 444320"/>
                <a:gd name="connsiteX85" fmla="*/ 282231 w 296068"/>
                <a:gd name="connsiteY85" fmla="*/ 367415 h 444320"/>
                <a:gd name="connsiteX86" fmla="*/ 271357 w 296068"/>
                <a:gd name="connsiteY86" fmla="*/ 410880 h 4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6068" h="444320">
                  <a:moveTo>
                    <a:pt x="294988" y="365114"/>
                  </a:moveTo>
                  <a:cubicBezTo>
                    <a:pt x="289547" y="335078"/>
                    <a:pt x="263366" y="311967"/>
                    <a:pt x="232742" y="310160"/>
                  </a:cubicBezTo>
                  <a:cubicBezTo>
                    <a:pt x="222895" y="309579"/>
                    <a:pt x="213334" y="311130"/>
                    <a:pt x="204230" y="314772"/>
                  </a:cubicBezTo>
                  <a:lnTo>
                    <a:pt x="178772" y="265629"/>
                  </a:lnTo>
                  <a:lnTo>
                    <a:pt x="193080" y="219388"/>
                  </a:lnTo>
                  <a:cubicBezTo>
                    <a:pt x="235282" y="201326"/>
                    <a:pt x="262376" y="160430"/>
                    <a:pt x="262376" y="114311"/>
                  </a:cubicBezTo>
                  <a:cubicBezTo>
                    <a:pt x="262376" y="51283"/>
                    <a:pt x="211080" y="0"/>
                    <a:pt x="148034" y="0"/>
                  </a:cubicBezTo>
                  <a:cubicBezTo>
                    <a:pt x="84988" y="0"/>
                    <a:pt x="33692" y="51283"/>
                    <a:pt x="33692" y="114311"/>
                  </a:cubicBezTo>
                  <a:cubicBezTo>
                    <a:pt x="33692" y="161191"/>
                    <a:pt x="62299" y="201755"/>
                    <a:pt x="102969" y="219331"/>
                  </a:cubicBezTo>
                  <a:lnTo>
                    <a:pt x="117296" y="265639"/>
                  </a:lnTo>
                  <a:lnTo>
                    <a:pt x="91838" y="314782"/>
                  </a:lnTo>
                  <a:cubicBezTo>
                    <a:pt x="82734" y="311130"/>
                    <a:pt x="73154" y="309579"/>
                    <a:pt x="63326" y="310169"/>
                  </a:cubicBezTo>
                  <a:cubicBezTo>
                    <a:pt x="32702" y="311976"/>
                    <a:pt x="6521" y="335088"/>
                    <a:pt x="1080" y="365123"/>
                  </a:cubicBezTo>
                  <a:cubicBezTo>
                    <a:pt x="-2374" y="384192"/>
                    <a:pt x="2545" y="403804"/>
                    <a:pt x="14579" y="418945"/>
                  </a:cubicBezTo>
                  <a:cubicBezTo>
                    <a:pt x="26614" y="434077"/>
                    <a:pt x="44642" y="443293"/>
                    <a:pt x="64059" y="444244"/>
                  </a:cubicBezTo>
                  <a:cubicBezTo>
                    <a:pt x="65115" y="444292"/>
                    <a:pt x="66152" y="444320"/>
                    <a:pt x="67198" y="444320"/>
                  </a:cubicBezTo>
                  <a:cubicBezTo>
                    <a:pt x="98050" y="444320"/>
                    <a:pt x="125858" y="422303"/>
                    <a:pt x="132651" y="391963"/>
                  </a:cubicBezTo>
                  <a:cubicBezTo>
                    <a:pt x="135419" y="379580"/>
                    <a:pt x="134677" y="366864"/>
                    <a:pt x="130520" y="355013"/>
                  </a:cubicBezTo>
                  <a:lnTo>
                    <a:pt x="148044" y="300287"/>
                  </a:lnTo>
                  <a:lnTo>
                    <a:pt x="165567" y="355013"/>
                  </a:lnTo>
                  <a:cubicBezTo>
                    <a:pt x="161410" y="366864"/>
                    <a:pt x="160668" y="379589"/>
                    <a:pt x="163436" y="391963"/>
                  </a:cubicBezTo>
                  <a:cubicBezTo>
                    <a:pt x="170229" y="422293"/>
                    <a:pt x="198037" y="444320"/>
                    <a:pt x="228889" y="444311"/>
                  </a:cubicBezTo>
                  <a:cubicBezTo>
                    <a:pt x="229935" y="444311"/>
                    <a:pt x="230982" y="444282"/>
                    <a:pt x="232028" y="444235"/>
                  </a:cubicBezTo>
                  <a:cubicBezTo>
                    <a:pt x="251445" y="443293"/>
                    <a:pt x="269473" y="434068"/>
                    <a:pt x="281508" y="418936"/>
                  </a:cubicBezTo>
                  <a:cubicBezTo>
                    <a:pt x="293523" y="403794"/>
                    <a:pt x="298442" y="384173"/>
                    <a:pt x="294988" y="365114"/>
                  </a:cubicBezTo>
                  <a:close/>
                  <a:moveTo>
                    <a:pt x="217596" y="115215"/>
                  </a:moveTo>
                  <a:cubicBezTo>
                    <a:pt x="214143" y="110526"/>
                    <a:pt x="208815" y="107835"/>
                    <a:pt x="202984" y="107835"/>
                  </a:cubicBezTo>
                  <a:cubicBezTo>
                    <a:pt x="200567" y="107835"/>
                    <a:pt x="198351" y="109185"/>
                    <a:pt x="197238" y="111325"/>
                  </a:cubicBezTo>
                  <a:lnTo>
                    <a:pt x="154503" y="193813"/>
                  </a:lnTo>
                  <a:cubicBezTo>
                    <a:pt x="152353" y="193984"/>
                    <a:pt x="150194" y="194108"/>
                    <a:pt x="148034" y="194108"/>
                  </a:cubicBezTo>
                  <a:cubicBezTo>
                    <a:pt x="104015" y="194108"/>
                    <a:pt x="68207" y="158309"/>
                    <a:pt x="68207" y="114302"/>
                  </a:cubicBezTo>
                  <a:cubicBezTo>
                    <a:pt x="68207" y="70295"/>
                    <a:pt x="104015" y="34496"/>
                    <a:pt x="148034" y="34496"/>
                  </a:cubicBezTo>
                  <a:cubicBezTo>
                    <a:pt x="192053" y="34496"/>
                    <a:pt x="227861" y="70295"/>
                    <a:pt x="227861" y="114302"/>
                  </a:cubicBezTo>
                  <a:cubicBezTo>
                    <a:pt x="227861" y="132801"/>
                    <a:pt x="221430" y="150434"/>
                    <a:pt x="210071" y="164472"/>
                  </a:cubicBezTo>
                  <a:lnTo>
                    <a:pt x="220327" y="131345"/>
                  </a:lnTo>
                  <a:cubicBezTo>
                    <a:pt x="222049" y="125782"/>
                    <a:pt x="221050" y="119904"/>
                    <a:pt x="217596" y="115215"/>
                  </a:cubicBezTo>
                  <a:close/>
                  <a:moveTo>
                    <a:pt x="46630" y="114302"/>
                  </a:moveTo>
                  <a:cubicBezTo>
                    <a:pt x="46630" y="58406"/>
                    <a:pt x="92114" y="12935"/>
                    <a:pt x="148025" y="12935"/>
                  </a:cubicBezTo>
                  <a:cubicBezTo>
                    <a:pt x="203935" y="12935"/>
                    <a:pt x="249419" y="58406"/>
                    <a:pt x="249419" y="114302"/>
                  </a:cubicBezTo>
                  <a:cubicBezTo>
                    <a:pt x="249419" y="151290"/>
                    <a:pt x="229764" y="184483"/>
                    <a:pt x="198341" y="202344"/>
                  </a:cubicBezTo>
                  <a:lnTo>
                    <a:pt x="202337" y="189447"/>
                  </a:lnTo>
                  <a:cubicBezTo>
                    <a:pt x="226444" y="172004"/>
                    <a:pt x="240800" y="144109"/>
                    <a:pt x="240800" y="114302"/>
                  </a:cubicBezTo>
                  <a:cubicBezTo>
                    <a:pt x="240800" y="63162"/>
                    <a:pt x="199188" y="21561"/>
                    <a:pt x="148034" y="21561"/>
                  </a:cubicBezTo>
                  <a:cubicBezTo>
                    <a:pt x="96880" y="21561"/>
                    <a:pt x="55268" y="63162"/>
                    <a:pt x="55268" y="114302"/>
                  </a:cubicBezTo>
                  <a:cubicBezTo>
                    <a:pt x="55268" y="165309"/>
                    <a:pt x="96680" y="206824"/>
                    <a:pt x="147653" y="207033"/>
                  </a:cubicBezTo>
                  <a:lnTo>
                    <a:pt x="143249" y="215536"/>
                  </a:lnTo>
                  <a:cubicBezTo>
                    <a:pt x="89621" y="213025"/>
                    <a:pt x="46630" y="168428"/>
                    <a:pt x="46630" y="114302"/>
                  </a:cubicBezTo>
                  <a:close/>
                  <a:moveTo>
                    <a:pt x="118162" y="224628"/>
                  </a:moveTo>
                  <a:cubicBezTo>
                    <a:pt x="124184" y="226264"/>
                    <a:pt x="130406" y="227415"/>
                    <a:pt x="136770" y="228042"/>
                  </a:cubicBezTo>
                  <a:lnTo>
                    <a:pt x="125782" y="249252"/>
                  </a:lnTo>
                  <a:lnTo>
                    <a:pt x="118162" y="224628"/>
                  </a:lnTo>
                  <a:close/>
                  <a:moveTo>
                    <a:pt x="136342" y="294315"/>
                  </a:moveTo>
                  <a:lnTo>
                    <a:pt x="117734" y="352436"/>
                  </a:lnTo>
                  <a:cubicBezTo>
                    <a:pt x="117039" y="353976"/>
                    <a:pt x="116963" y="355774"/>
                    <a:pt x="117610" y="357448"/>
                  </a:cubicBezTo>
                  <a:cubicBezTo>
                    <a:pt x="121558" y="367520"/>
                    <a:pt x="122386" y="378476"/>
                    <a:pt x="120007" y="389119"/>
                  </a:cubicBezTo>
                  <a:cubicBezTo>
                    <a:pt x="114347" y="414418"/>
                    <a:pt x="90525" y="432546"/>
                    <a:pt x="64677" y="431300"/>
                  </a:cubicBezTo>
                  <a:cubicBezTo>
                    <a:pt x="48980" y="430539"/>
                    <a:pt x="34415" y="423092"/>
                    <a:pt x="24702" y="410880"/>
                  </a:cubicBezTo>
                  <a:cubicBezTo>
                    <a:pt x="14988" y="398659"/>
                    <a:pt x="11021" y="382823"/>
                    <a:pt x="13809" y="367425"/>
                  </a:cubicBezTo>
                  <a:cubicBezTo>
                    <a:pt x="18204" y="343191"/>
                    <a:pt x="39343" y="324540"/>
                    <a:pt x="64078" y="323075"/>
                  </a:cubicBezTo>
                  <a:cubicBezTo>
                    <a:pt x="65162" y="323009"/>
                    <a:pt x="66237" y="322980"/>
                    <a:pt x="67303" y="322980"/>
                  </a:cubicBezTo>
                  <a:cubicBezTo>
                    <a:pt x="75836" y="322980"/>
                    <a:pt x="84085" y="325006"/>
                    <a:pt x="91876" y="329010"/>
                  </a:cubicBezTo>
                  <a:cubicBezTo>
                    <a:pt x="94654" y="330437"/>
                    <a:pt x="98012" y="329638"/>
                    <a:pt x="99924" y="327175"/>
                  </a:cubicBezTo>
                  <a:cubicBezTo>
                    <a:pt x="100324" y="326652"/>
                    <a:pt x="100638" y="326081"/>
                    <a:pt x="100857" y="325491"/>
                  </a:cubicBezTo>
                  <a:lnTo>
                    <a:pt x="129977" y="269282"/>
                  </a:lnTo>
                  <a:cubicBezTo>
                    <a:pt x="129977" y="269272"/>
                    <a:pt x="129987" y="269272"/>
                    <a:pt x="129987" y="269263"/>
                  </a:cubicBezTo>
                  <a:lnTo>
                    <a:pt x="164378" y="202886"/>
                  </a:lnTo>
                  <a:cubicBezTo>
                    <a:pt x="164378" y="202886"/>
                    <a:pt x="164378" y="202886"/>
                    <a:pt x="164378" y="202877"/>
                  </a:cubicBezTo>
                  <a:lnTo>
                    <a:pt x="206294" y="121968"/>
                  </a:lnTo>
                  <a:cubicBezTo>
                    <a:pt x="206618" y="122234"/>
                    <a:pt x="206913" y="122548"/>
                    <a:pt x="207170" y="122890"/>
                  </a:cubicBezTo>
                  <a:cubicBezTo>
                    <a:pt x="208159" y="124231"/>
                    <a:pt x="208444" y="125924"/>
                    <a:pt x="207950" y="127522"/>
                  </a:cubicBezTo>
                  <a:lnTo>
                    <a:pt x="163179" y="272192"/>
                  </a:lnTo>
                  <a:lnTo>
                    <a:pt x="138559" y="291157"/>
                  </a:lnTo>
                  <a:cubicBezTo>
                    <a:pt x="137522" y="291965"/>
                    <a:pt x="136751" y="293069"/>
                    <a:pt x="136342" y="294315"/>
                  </a:cubicBezTo>
                  <a:close/>
                  <a:moveTo>
                    <a:pt x="271357" y="410880"/>
                  </a:moveTo>
                  <a:cubicBezTo>
                    <a:pt x="261644" y="423092"/>
                    <a:pt x="247079" y="430539"/>
                    <a:pt x="231381" y="431300"/>
                  </a:cubicBezTo>
                  <a:cubicBezTo>
                    <a:pt x="205438" y="432555"/>
                    <a:pt x="181712" y="414428"/>
                    <a:pt x="176051" y="389119"/>
                  </a:cubicBezTo>
                  <a:cubicBezTo>
                    <a:pt x="173673" y="378476"/>
                    <a:pt x="174500" y="367520"/>
                    <a:pt x="178439" y="357448"/>
                  </a:cubicBezTo>
                  <a:cubicBezTo>
                    <a:pt x="179076" y="355821"/>
                    <a:pt x="179010" y="354071"/>
                    <a:pt x="178353" y="352559"/>
                  </a:cubicBezTo>
                  <a:lnTo>
                    <a:pt x="159707" y="294315"/>
                  </a:lnTo>
                  <a:cubicBezTo>
                    <a:pt x="159450" y="293506"/>
                    <a:pt x="159022" y="292783"/>
                    <a:pt x="158489" y="292137"/>
                  </a:cubicBezTo>
                  <a:lnTo>
                    <a:pt x="172369" y="281446"/>
                  </a:lnTo>
                  <a:lnTo>
                    <a:pt x="195011" y="325158"/>
                  </a:lnTo>
                  <a:cubicBezTo>
                    <a:pt x="195230" y="325872"/>
                    <a:pt x="195573" y="326547"/>
                    <a:pt x="196048" y="327165"/>
                  </a:cubicBezTo>
                  <a:cubicBezTo>
                    <a:pt x="197951" y="329666"/>
                    <a:pt x="201366" y="330437"/>
                    <a:pt x="204154" y="329001"/>
                  </a:cubicBezTo>
                  <a:cubicBezTo>
                    <a:pt x="212925" y="324493"/>
                    <a:pt x="222277" y="322505"/>
                    <a:pt x="231962" y="323066"/>
                  </a:cubicBezTo>
                  <a:cubicBezTo>
                    <a:pt x="256697" y="324531"/>
                    <a:pt x="277845" y="343181"/>
                    <a:pt x="282231" y="367415"/>
                  </a:cubicBezTo>
                  <a:cubicBezTo>
                    <a:pt x="285047" y="382823"/>
                    <a:pt x="281070" y="398659"/>
                    <a:pt x="271357" y="410880"/>
                  </a:cubicBezTo>
                  <a:close/>
                </a:path>
              </a:pathLst>
            </a:custGeom>
            <a:grpFill/>
            <a:ln w="950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B06B70B-0C50-587D-BD0E-274E6666FDBE}"/>
                </a:ext>
              </a:extLst>
            </p:cNvPr>
            <p:cNvSpPr/>
            <p:nvPr/>
          </p:nvSpPr>
          <p:spPr>
            <a:xfrm>
              <a:off x="-1481485" y="5825313"/>
              <a:ext cx="56928" cy="125115"/>
            </a:xfrm>
            <a:custGeom>
              <a:avLst/>
              <a:gdLst>
                <a:gd name="connsiteX0" fmla="*/ 43990 w 56928"/>
                <a:gd name="connsiteY0" fmla="*/ 42029 h 125115"/>
                <a:gd name="connsiteX1" fmla="*/ 50459 w 56928"/>
                <a:gd name="connsiteY1" fmla="*/ 48496 h 125115"/>
                <a:gd name="connsiteX2" fmla="*/ 56929 w 56928"/>
                <a:gd name="connsiteY2" fmla="*/ 42029 h 125115"/>
                <a:gd name="connsiteX3" fmla="*/ 34933 w 56928"/>
                <a:gd name="connsiteY3" fmla="*/ 15759 h 125115"/>
                <a:gd name="connsiteX4" fmla="*/ 34933 w 56928"/>
                <a:gd name="connsiteY4" fmla="*/ 6467 h 125115"/>
                <a:gd name="connsiteX5" fmla="*/ 28464 w 56928"/>
                <a:gd name="connsiteY5" fmla="*/ 0 h 125115"/>
                <a:gd name="connsiteX6" fmla="*/ 21995 w 56928"/>
                <a:gd name="connsiteY6" fmla="*/ 6467 h 125115"/>
                <a:gd name="connsiteX7" fmla="*/ 21995 w 56928"/>
                <a:gd name="connsiteY7" fmla="*/ 15759 h 125115"/>
                <a:gd name="connsiteX8" fmla="*/ 0 w 56928"/>
                <a:gd name="connsiteY8" fmla="*/ 42029 h 125115"/>
                <a:gd name="connsiteX9" fmla="*/ 21995 w 56928"/>
                <a:gd name="connsiteY9" fmla="*/ 68298 h 125115"/>
                <a:gd name="connsiteX10" fmla="*/ 21995 w 56928"/>
                <a:gd name="connsiteY10" fmla="*/ 95841 h 125115"/>
                <a:gd name="connsiteX11" fmla="*/ 12938 w 56928"/>
                <a:gd name="connsiteY11" fmla="*/ 83087 h 125115"/>
                <a:gd name="connsiteX12" fmla="*/ 6469 w 56928"/>
                <a:gd name="connsiteY12" fmla="*/ 76620 h 125115"/>
                <a:gd name="connsiteX13" fmla="*/ 0 w 56928"/>
                <a:gd name="connsiteY13" fmla="*/ 83087 h 125115"/>
                <a:gd name="connsiteX14" fmla="*/ 21995 w 56928"/>
                <a:gd name="connsiteY14" fmla="*/ 109356 h 125115"/>
                <a:gd name="connsiteX15" fmla="*/ 21995 w 56928"/>
                <a:gd name="connsiteY15" fmla="*/ 118648 h 125115"/>
                <a:gd name="connsiteX16" fmla="*/ 28464 w 56928"/>
                <a:gd name="connsiteY16" fmla="*/ 125116 h 125115"/>
                <a:gd name="connsiteX17" fmla="*/ 34933 w 56928"/>
                <a:gd name="connsiteY17" fmla="*/ 118648 h 125115"/>
                <a:gd name="connsiteX18" fmla="*/ 34933 w 56928"/>
                <a:gd name="connsiteY18" fmla="*/ 109356 h 125115"/>
                <a:gd name="connsiteX19" fmla="*/ 56929 w 56928"/>
                <a:gd name="connsiteY19" fmla="*/ 83087 h 125115"/>
                <a:gd name="connsiteX20" fmla="*/ 34933 w 56928"/>
                <a:gd name="connsiteY20" fmla="*/ 56818 h 125115"/>
                <a:gd name="connsiteX21" fmla="*/ 34933 w 56928"/>
                <a:gd name="connsiteY21" fmla="*/ 29275 h 125115"/>
                <a:gd name="connsiteX22" fmla="*/ 43990 w 56928"/>
                <a:gd name="connsiteY22" fmla="*/ 42029 h 125115"/>
                <a:gd name="connsiteX23" fmla="*/ 21995 w 56928"/>
                <a:gd name="connsiteY23" fmla="*/ 54792 h 125115"/>
                <a:gd name="connsiteX24" fmla="*/ 12938 w 56928"/>
                <a:gd name="connsiteY24" fmla="*/ 42038 h 125115"/>
                <a:gd name="connsiteX25" fmla="*/ 21995 w 56928"/>
                <a:gd name="connsiteY25" fmla="*/ 29284 h 125115"/>
                <a:gd name="connsiteX26" fmla="*/ 21995 w 56928"/>
                <a:gd name="connsiteY26" fmla="*/ 54792 h 125115"/>
                <a:gd name="connsiteX27" fmla="*/ 43990 w 56928"/>
                <a:gd name="connsiteY27" fmla="*/ 83087 h 125115"/>
                <a:gd name="connsiteX28" fmla="*/ 34933 w 56928"/>
                <a:gd name="connsiteY28" fmla="*/ 95841 h 125115"/>
                <a:gd name="connsiteX29" fmla="*/ 34933 w 56928"/>
                <a:gd name="connsiteY29" fmla="*/ 70323 h 125115"/>
                <a:gd name="connsiteX30" fmla="*/ 43990 w 56928"/>
                <a:gd name="connsiteY30" fmla="*/ 83087 h 1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928" h="125115">
                  <a:moveTo>
                    <a:pt x="43990" y="42029"/>
                  </a:moveTo>
                  <a:cubicBezTo>
                    <a:pt x="43990" y="45605"/>
                    <a:pt x="46892" y="48496"/>
                    <a:pt x="50459" y="48496"/>
                  </a:cubicBezTo>
                  <a:cubicBezTo>
                    <a:pt x="54036" y="48496"/>
                    <a:pt x="56929" y="45595"/>
                    <a:pt x="56929" y="42029"/>
                  </a:cubicBezTo>
                  <a:cubicBezTo>
                    <a:pt x="56929" y="29255"/>
                    <a:pt x="47520" y="18556"/>
                    <a:pt x="34933" y="15759"/>
                  </a:cubicBezTo>
                  <a:lnTo>
                    <a:pt x="34933" y="6467"/>
                  </a:lnTo>
                  <a:cubicBezTo>
                    <a:pt x="34933" y="2891"/>
                    <a:pt x="32041" y="0"/>
                    <a:pt x="28464" y="0"/>
                  </a:cubicBezTo>
                  <a:cubicBezTo>
                    <a:pt x="24887" y="0"/>
                    <a:pt x="21995" y="2901"/>
                    <a:pt x="21995" y="6467"/>
                  </a:cubicBezTo>
                  <a:lnTo>
                    <a:pt x="21995" y="15759"/>
                  </a:lnTo>
                  <a:cubicBezTo>
                    <a:pt x="9409" y="18546"/>
                    <a:pt x="0" y="29255"/>
                    <a:pt x="0" y="42029"/>
                  </a:cubicBezTo>
                  <a:cubicBezTo>
                    <a:pt x="0" y="54802"/>
                    <a:pt x="9409" y="65501"/>
                    <a:pt x="21995" y="68298"/>
                  </a:cubicBezTo>
                  <a:lnTo>
                    <a:pt x="21995" y="95841"/>
                  </a:lnTo>
                  <a:cubicBezTo>
                    <a:pt x="16658" y="93616"/>
                    <a:pt x="12938" y="88736"/>
                    <a:pt x="12938" y="83087"/>
                  </a:cubicBezTo>
                  <a:cubicBezTo>
                    <a:pt x="12938" y="79511"/>
                    <a:pt x="10037" y="76620"/>
                    <a:pt x="6469" y="76620"/>
                  </a:cubicBezTo>
                  <a:cubicBezTo>
                    <a:pt x="2892" y="76620"/>
                    <a:pt x="0" y="79520"/>
                    <a:pt x="0" y="83087"/>
                  </a:cubicBezTo>
                  <a:cubicBezTo>
                    <a:pt x="0" y="95860"/>
                    <a:pt x="9409" y="106560"/>
                    <a:pt x="21995" y="109356"/>
                  </a:cubicBezTo>
                  <a:lnTo>
                    <a:pt x="21995" y="118648"/>
                  </a:lnTo>
                  <a:cubicBezTo>
                    <a:pt x="21995" y="122224"/>
                    <a:pt x="24897" y="125116"/>
                    <a:pt x="28464" y="125116"/>
                  </a:cubicBezTo>
                  <a:cubicBezTo>
                    <a:pt x="32041" y="125116"/>
                    <a:pt x="34933" y="122215"/>
                    <a:pt x="34933" y="118648"/>
                  </a:cubicBezTo>
                  <a:lnTo>
                    <a:pt x="34933" y="109356"/>
                  </a:lnTo>
                  <a:cubicBezTo>
                    <a:pt x="47520" y="106569"/>
                    <a:pt x="56929" y="95860"/>
                    <a:pt x="56929" y="83087"/>
                  </a:cubicBezTo>
                  <a:cubicBezTo>
                    <a:pt x="56929" y="70314"/>
                    <a:pt x="47520" y="59614"/>
                    <a:pt x="34933" y="56818"/>
                  </a:cubicBezTo>
                  <a:lnTo>
                    <a:pt x="34933" y="29275"/>
                  </a:lnTo>
                  <a:cubicBezTo>
                    <a:pt x="40270" y="31500"/>
                    <a:pt x="43990" y="36379"/>
                    <a:pt x="43990" y="42029"/>
                  </a:cubicBezTo>
                  <a:close/>
                  <a:moveTo>
                    <a:pt x="21995" y="54792"/>
                  </a:moveTo>
                  <a:cubicBezTo>
                    <a:pt x="16658" y="52566"/>
                    <a:pt x="12938" y="47687"/>
                    <a:pt x="12938" y="42038"/>
                  </a:cubicBezTo>
                  <a:cubicBezTo>
                    <a:pt x="12938" y="36379"/>
                    <a:pt x="16658" y="31509"/>
                    <a:pt x="21995" y="29284"/>
                  </a:cubicBezTo>
                  <a:lnTo>
                    <a:pt x="21995" y="54792"/>
                  </a:lnTo>
                  <a:close/>
                  <a:moveTo>
                    <a:pt x="43990" y="83087"/>
                  </a:moveTo>
                  <a:cubicBezTo>
                    <a:pt x="43990" y="88746"/>
                    <a:pt x="40270" y="93616"/>
                    <a:pt x="34933" y="95841"/>
                  </a:cubicBezTo>
                  <a:lnTo>
                    <a:pt x="34933" y="70323"/>
                  </a:lnTo>
                  <a:cubicBezTo>
                    <a:pt x="40270" y="72549"/>
                    <a:pt x="43990" y="77428"/>
                    <a:pt x="43990" y="83087"/>
                  </a:cubicBezTo>
                  <a:close/>
                </a:path>
              </a:pathLst>
            </a:custGeom>
            <a:grpFill/>
            <a:ln w="950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CCD6957-B174-76CC-8218-E0421865877A}"/>
                </a:ext>
              </a:extLst>
            </p:cNvPr>
            <p:cNvSpPr/>
            <p:nvPr/>
          </p:nvSpPr>
          <p:spPr>
            <a:xfrm>
              <a:off x="-1576803" y="6107849"/>
              <a:ext cx="85772" cy="85753"/>
            </a:xfrm>
            <a:custGeom>
              <a:avLst/>
              <a:gdLst>
                <a:gd name="connsiteX0" fmla="*/ 48578 w 85772"/>
                <a:gd name="connsiteY0" fmla="*/ 384 h 85753"/>
                <a:gd name="connsiteX1" fmla="*/ 16860 w 85772"/>
                <a:gd name="connsiteY1" fmla="*/ 8801 h 85753"/>
                <a:gd name="connsiteX2" fmla="*/ 383 w 85772"/>
                <a:gd name="connsiteY2" fmla="*/ 37182 h 85753"/>
                <a:gd name="connsiteX3" fmla="*/ 37190 w 85772"/>
                <a:gd name="connsiteY3" fmla="*/ 85364 h 85753"/>
                <a:gd name="connsiteX4" fmla="*/ 42975 w 85772"/>
                <a:gd name="connsiteY4" fmla="*/ 85754 h 85753"/>
                <a:gd name="connsiteX5" fmla="*/ 68908 w 85772"/>
                <a:gd name="connsiteY5" fmla="*/ 76947 h 85753"/>
                <a:gd name="connsiteX6" fmla="*/ 85386 w 85772"/>
                <a:gd name="connsiteY6" fmla="*/ 48576 h 85753"/>
                <a:gd name="connsiteX7" fmla="*/ 76966 w 85772"/>
                <a:gd name="connsiteY7" fmla="*/ 16866 h 85753"/>
                <a:gd name="connsiteX8" fmla="*/ 48578 w 85772"/>
                <a:gd name="connsiteY8" fmla="*/ 384 h 85753"/>
                <a:gd name="connsiteX9" fmla="*/ 72552 w 85772"/>
                <a:gd name="connsiteY9" fmla="*/ 46845 h 85753"/>
                <a:gd name="connsiteX10" fmla="*/ 38912 w 85772"/>
                <a:gd name="connsiteY10" fmla="*/ 72533 h 85753"/>
                <a:gd name="connsiteX11" fmla="*/ 13217 w 85772"/>
                <a:gd name="connsiteY11" fmla="*/ 38903 h 85753"/>
                <a:gd name="connsiteX12" fmla="*/ 42860 w 85772"/>
                <a:gd name="connsiteY12" fmla="*/ 12948 h 85753"/>
                <a:gd name="connsiteX13" fmla="*/ 46856 w 85772"/>
                <a:gd name="connsiteY13" fmla="*/ 13214 h 85753"/>
                <a:gd name="connsiteX14" fmla="*/ 72552 w 85772"/>
                <a:gd name="connsiteY14" fmla="*/ 46845 h 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72" h="85753">
                  <a:moveTo>
                    <a:pt x="48578" y="384"/>
                  </a:moveTo>
                  <a:cubicBezTo>
                    <a:pt x="37219" y="-1128"/>
                    <a:pt x="25955" y="1858"/>
                    <a:pt x="16860" y="8801"/>
                  </a:cubicBezTo>
                  <a:cubicBezTo>
                    <a:pt x="7756" y="15753"/>
                    <a:pt x="1905" y="25826"/>
                    <a:pt x="383" y="37182"/>
                  </a:cubicBezTo>
                  <a:cubicBezTo>
                    <a:pt x="-2757" y="60607"/>
                    <a:pt x="13759" y="82225"/>
                    <a:pt x="37190" y="85364"/>
                  </a:cubicBezTo>
                  <a:cubicBezTo>
                    <a:pt x="39122" y="85621"/>
                    <a:pt x="41053" y="85754"/>
                    <a:pt x="42975" y="85754"/>
                  </a:cubicBezTo>
                  <a:cubicBezTo>
                    <a:pt x="52317" y="85754"/>
                    <a:pt x="61364" y="82710"/>
                    <a:pt x="68908" y="76947"/>
                  </a:cubicBezTo>
                  <a:cubicBezTo>
                    <a:pt x="78013" y="69994"/>
                    <a:pt x="83863" y="59922"/>
                    <a:pt x="85386" y="48576"/>
                  </a:cubicBezTo>
                  <a:cubicBezTo>
                    <a:pt x="86908" y="37229"/>
                    <a:pt x="83911" y="25968"/>
                    <a:pt x="76966" y="16866"/>
                  </a:cubicBezTo>
                  <a:cubicBezTo>
                    <a:pt x="70012" y="7755"/>
                    <a:pt x="59928" y="1906"/>
                    <a:pt x="48578" y="384"/>
                  </a:cubicBezTo>
                  <a:close/>
                  <a:moveTo>
                    <a:pt x="72552" y="46845"/>
                  </a:moveTo>
                  <a:cubicBezTo>
                    <a:pt x="70364" y="63203"/>
                    <a:pt x="55266" y="74740"/>
                    <a:pt x="38912" y="72533"/>
                  </a:cubicBezTo>
                  <a:cubicBezTo>
                    <a:pt x="22549" y="70346"/>
                    <a:pt x="11028" y="55252"/>
                    <a:pt x="13217" y="38903"/>
                  </a:cubicBezTo>
                  <a:cubicBezTo>
                    <a:pt x="15224" y="23885"/>
                    <a:pt x="28105" y="12948"/>
                    <a:pt x="42860" y="12948"/>
                  </a:cubicBezTo>
                  <a:cubicBezTo>
                    <a:pt x="44183" y="12948"/>
                    <a:pt x="45515" y="13034"/>
                    <a:pt x="46856" y="13214"/>
                  </a:cubicBezTo>
                  <a:cubicBezTo>
                    <a:pt x="63219" y="15402"/>
                    <a:pt x="74740" y="30486"/>
                    <a:pt x="72552" y="46845"/>
                  </a:cubicBezTo>
                  <a:close/>
                </a:path>
              </a:pathLst>
            </a:custGeom>
            <a:grpFill/>
            <a:ln w="950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65948-691C-441D-7BAB-5DCF0646CAAB}"/>
                </a:ext>
              </a:extLst>
            </p:cNvPr>
            <p:cNvSpPr/>
            <p:nvPr/>
          </p:nvSpPr>
          <p:spPr>
            <a:xfrm>
              <a:off x="-1459490" y="6027324"/>
              <a:ext cx="12938" cy="23044"/>
            </a:xfrm>
            <a:custGeom>
              <a:avLst/>
              <a:gdLst>
                <a:gd name="connsiteX0" fmla="*/ 6469 w 12938"/>
                <a:gd name="connsiteY0" fmla="*/ 0 h 23044"/>
                <a:gd name="connsiteX1" fmla="*/ 0 w 12938"/>
                <a:gd name="connsiteY1" fmla="*/ 6467 h 23044"/>
                <a:gd name="connsiteX2" fmla="*/ 0 w 12938"/>
                <a:gd name="connsiteY2" fmla="*/ 16578 h 23044"/>
                <a:gd name="connsiteX3" fmla="*/ 6469 w 12938"/>
                <a:gd name="connsiteY3" fmla="*/ 23045 h 23044"/>
                <a:gd name="connsiteX4" fmla="*/ 12938 w 12938"/>
                <a:gd name="connsiteY4" fmla="*/ 16578 h 23044"/>
                <a:gd name="connsiteX5" fmla="*/ 12938 w 12938"/>
                <a:gd name="connsiteY5" fmla="*/ 6467 h 23044"/>
                <a:gd name="connsiteX6" fmla="*/ 6469 w 12938"/>
                <a:gd name="connsiteY6" fmla="*/ 0 h 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8" h="23044">
                  <a:moveTo>
                    <a:pt x="6469" y="0"/>
                  </a:moveTo>
                  <a:cubicBezTo>
                    <a:pt x="2892" y="0"/>
                    <a:pt x="0" y="2901"/>
                    <a:pt x="0" y="6467"/>
                  </a:cubicBezTo>
                  <a:lnTo>
                    <a:pt x="0" y="16578"/>
                  </a:lnTo>
                  <a:cubicBezTo>
                    <a:pt x="0" y="20153"/>
                    <a:pt x="2902" y="23045"/>
                    <a:pt x="6469" y="23045"/>
                  </a:cubicBezTo>
                  <a:cubicBezTo>
                    <a:pt x="10046" y="23045"/>
                    <a:pt x="12938" y="20144"/>
                    <a:pt x="12938" y="16578"/>
                  </a:cubicBezTo>
                  <a:lnTo>
                    <a:pt x="12938" y="6467"/>
                  </a:lnTo>
                  <a:cubicBezTo>
                    <a:pt x="12938" y="2901"/>
                    <a:pt x="10046" y="0"/>
                    <a:pt x="6469" y="0"/>
                  </a:cubicBezTo>
                  <a:close/>
                </a:path>
              </a:pathLst>
            </a:custGeom>
            <a:grpFill/>
            <a:ln w="9508"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88A0D234-EF88-E8B9-3C50-5BD0997B60C8}"/>
              </a:ext>
            </a:extLst>
          </p:cNvPr>
          <p:cNvGrpSpPr>
            <a:grpSpLocks noChangeAspect="1"/>
          </p:cNvGrpSpPr>
          <p:nvPr/>
        </p:nvGrpSpPr>
        <p:grpSpPr>
          <a:xfrm>
            <a:off x="9689261" y="2761207"/>
            <a:ext cx="776369" cy="784040"/>
            <a:chOff x="6691494" y="164196"/>
            <a:chExt cx="362182" cy="365760"/>
          </a:xfrm>
          <a:solidFill>
            <a:schemeClr val="accent1"/>
          </a:solidFill>
        </p:grpSpPr>
        <p:sp>
          <p:nvSpPr>
            <p:cNvPr id="46" name="Freeform 45">
              <a:extLst>
                <a:ext uri="{FF2B5EF4-FFF2-40B4-BE49-F238E27FC236}">
                  <a16:creationId xmlns:a16="http://schemas.microsoft.com/office/drawing/2014/main" id="{60B6FFB8-D1C5-C9F9-D923-8A826FFE87EF}"/>
                </a:ext>
              </a:extLst>
            </p:cNvPr>
            <p:cNvSpPr>
              <a:spLocks noChangeAspect="1"/>
            </p:cNvSpPr>
            <p:nvPr/>
          </p:nvSpPr>
          <p:spPr>
            <a:xfrm>
              <a:off x="6691494" y="164196"/>
              <a:ext cx="362182" cy="365760"/>
            </a:xfrm>
            <a:custGeom>
              <a:avLst/>
              <a:gdLst>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439594 w 876281"/>
                <a:gd name="connsiteY80" fmla="*/ 261033 h 884939"/>
                <a:gd name="connsiteX81" fmla="*/ 438565 w 876281"/>
                <a:gd name="connsiteY81" fmla="*/ 261033 h 884939"/>
                <a:gd name="connsiteX82" fmla="*/ 347011 w 876281"/>
                <a:gd name="connsiteY82" fmla="*/ 219370 h 884939"/>
                <a:gd name="connsiteX83" fmla="*/ 350612 w 876281"/>
                <a:gd name="connsiteY83" fmla="*/ 162020 h 884939"/>
                <a:gd name="connsiteX84" fmla="*/ 420563 w 876281"/>
                <a:gd name="connsiteY84" fmla="*/ 127559 h 884939"/>
                <a:gd name="connsiteX85" fmla="*/ 420563 w 876281"/>
                <a:gd name="connsiteY85" fmla="*/ 89497 h 884939"/>
                <a:gd name="connsiteX86" fmla="*/ 438565 w 876281"/>
                <a:gd name="connsiteY86" fmla="*/ 71495 h 884939"/>
                <a:gd name="connsiteX87" fmla="*/ 456568 w 876281"/>
                <a:gd name="connsiteY87" fmla="*/ 89497 h 884939"/>
                <a:gd name="connsiteX88" fmla="*/ 456568 w 876281"/>
                <a:gd name="connsiteY88" fmla="*/ 129616 h 884939"/>
                <a:gd name="connsiteX89" fmla="*/ 510317 w 876281"/>
                <a:gd name="connsiteY89" fmla="*/ 144532 h 884939"/>
                <a:gd name="connsiteX90" fmla="*/ 514175 w 876281"/>
                <a:gd name="connsiteY90" fmla="*/ 145818 h 884939"/>
                <a:gd name="connsiteX91" fmla="*/ 525491 w 876281"/>
                <a:gd name="connsiteY91" fmla="*/ 168450 h 884939"/>
                <a:gd name="connsiteX92" fmla="*/ 502859 w 876281"/>
                <a:gd name="connsiteY92" fmla="*/ 179765 h 884939"/>
                <a:gd name="connsiteX93" fmla="*/ 499002 w 876281"/>
                <a:gd name="connsiteY93" fmla="*/ 178479 h 884939"/>
                <a:gd name="connsiteX94" fmla="*/ 444223 w 876281"/>
                <a:gd name="connsiteY94" fmla="*/ 164078 h 884939"/>
                <a:gd name="connsiteX95" fmla="*/ 380444 w 876281"/>
                <a:gd name="connsiteY95" fmla="*/ 182080 h 884939"/>
                <a:gd name="connsiteX96" fmla="*/ 378901 w 876281"/>
                <a:gd name="connsiteY96" fmla="*/ 202139 h 884939"/>
                <a:gd name="connsiteX97" fmla="*/ 438565 w 876281"/>
                <a:gd name="connsiteY97" fmla="*/ 224514 h 884939"/>
                <a:gd name="connsiteX98" fmla="*/ 439594 w 876281"/>
                <a:gd name="connsiteY98" fmla="*/ 224514 h 884939"/>
                <a:gd name="connsiteX99" fmla="*/ 529863 w 876281"/>
                <a:gd name="connsiteY99" fmla="*/ 266176 h 884939"/>
                <a:gd name="connsiteX100" fmla="*/ 526519 w 876281"/>
                <a:gd name="connsiteY100" fmla="*/ 324041 h 884939"/>
                <a:gd name="connsiteX101" fmla="*/ 456568 w 876281"/>
                <a:gd name="connsiteY101" fmla="*/ 357988 h 884939"/>
                <a:gd name="connsiteX102" fmla="*/ 456568 w 876281"/>
                <a:gd name="connsiteY102" fmla="*/ 396050 h 884939"/>
                <a:gd name="connsiteX103" fmla="*/ 438308 w 876281"/>
                <a:gd name="connsiteY103"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439594 w 876281"/>
                <a:gd name="connsiteY80" fmla="*/ 261033 h 884939"/>
                <a:gd name="connsiteX81" fmla="*/ 438565 w 876281"/>
                <a:gd name="connsiteY81" fmla="*/ 261033 h 884939"/>
                <a:gd name="connsiteX82" fmla="*/ 347011 w 876281"/>
                <a:gd name="connsiteY82" fmla="*/ 219370 h 884939"/>
                <a:gd name="connsiteX83" fmla="*/ 350612 w 876281"/>
                <a:gd name="connsiteY83" fmla="*/ 162020 h 884939"/>
                <a:gd name="connsiteX84" fmla="*/ 420563 w 876281"/>
                <a:gd name="connsiteY84" fmla="*/ 127559 h 884939"/>
                <a:gd name="connsiteX85" fmla="*/ 420563 w 876281"/>
                <a:gd name="connsiteY85" fmla="*/ 89497 h 884939"/>
                <a:gd name="connsiteX86" fmla="*/ 438565 w 876281"/>
                <a:gd name="connsiteY86" fmla="*/ 71495 h 884939"/>
                <a:gd name="connsiteX87" fmla="*/ 456568 w 876281"/>
                <a:gd name="connsiteY87" fmla="*/ 89497 h 884939"/>
                <a:gd name="connsiteX88" fmla="*/ 456568 w 876281"/>
                <a:gd name="connsiteY88" fmla="*/ 129616 h 884939"/>
                <a:gd name="connsiteX89" fmla="*/ 510317 w 876281"/>
                <a:gd name="connsiteY89" fmla="*/ 144532 h 884939"/>
                <a:gd name="connsiteX90" fmla="*/ 514175 w 876281"/>
                <a:gd name="connsiteY90" fmla="*/ 145818 h 884939"/>
                <a:gd name="connsiteX91" fmla="*/ 525491 w 876281"/>
                <a:gd name="connsiteY91" fmla="*/ 168450 h 884939"/>
                <a:gd name="connsiteX92" fmla="*/ 502859 w 876281"/>
                <a:gd name="connsiteY92" fmla="*/ 179765 h 884939"/>
                <a:gd name="connsiteX93" fmla="*/ 499002 w 876281"/>
                <a:gd name="connsiteY93" fmla="*/ 178479 h 884939"/>
                <a:gd name="connsiteX94" fmla="*/ 444223 w 876281"/>
                <a:gd name="connsiteY94" fmla="*/ 164078 h 884939"/>
                <a:gd name="connsiteX95" fmla="*/ 380444 w 876281"/>
                <a:gd name="connsiteY95" fmla="*/ 182080 h 884939"/>
                <a:gd name="connsiteX96" fmla="*/ 378901 w 876281"/>
                <a:gd name="connsiteY96" fmla="*/ 202139 h 884939"/>
                <a:gd name="connsiteX97" fmla="*/ 438565 w 876281"/>
                <a:gd name="connsiteY97" fmla="*/ 224514 h 884939"/>
                <a:gd name="connsiteX98" fmla="*/ 529863 w 876281"/>
                <a:gd name="connsiteY98" fmla="*/ 266176 h 884939"/>
                <a:gd name="connsiteX99" fmla="*/ 526519 w 876281"/>
                <a:gd name="connsiteY99" fmla="*/ 324041 h 884939"/>
                <a:gd name="connsiteX100" fmla="*/ 456568 w 876281"/>
                <a:gd name="connsiteY100" fmla="*/ 357988 h 884939"/>
                <a:gd name="connsiteX101" fmla="*/ 456568 w 876281"/>
                <a:gd name="connsiteY101" fmla="*/ 396050 h 884939"/>
                <a:gd name="connsiteX102" fmla="*/ 438308 w 876281"/>
                <a:gd name="connsiteY102"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439594 w 876281"/>
                <a:gd name="connsiteY80" fmla="*/ 261033 h 884939"/>
                <a:gd name="connsiteX81" fmla="*/ 438565 w 876281"/>
                <a:gd name="connsiteY81" fmla="*/ 261033 h 884939"/>
                <a:gd name="connsiteX82" fmla="*/ 347011 w 876281"/>
                <a:gd name="connsiteY82" fmla="*/ 219370 h 884939"/>
                <a:gd name="connsiteX83" fmla="*/ 350612 w 876281"/>
                <a:gd name="connsiteY83" fmla="*/ 162020 h 884939"/>
                <a:gd name="connsiteX84" fmla="*/ 420563 w 876281"/>
                <a:gd name="connsiteY84" fmla="*/ 127559 h 884939"/>
                <a:gd name="connsiteX85" fmla="*/ 420563 w 876281"/>
                <a:gd name="connsiteY85" fmla="*/ 89497 h 884939"/>
                <a:gd name="connsiteX86" fmla="*/ 438565 w 876281"/>
                <a:gd name="connsiteY86" fmla="*/ 71495 h 884939"/>
                <a:gd name="connsiteX87" fmla="*/ 456568 w 876281"/>
                <a:gd name="connsiteY87" fmla="*/ 89497 h 884939"/>
                <a:gd name="connsiteX88" fmla="*/ 456568 w 876281"/>
                <a:gd name="connsiteY88" fmla="*/ 129616 h 884939"/>
                <a:gd name="connsiteX89" fmla="*/ 510317 w 876281"/>
                <a:gd name="connsiteY89" fmla="*/ 144532 h 884939"/>
                <a:gd name="connsiteX90" fmla="*/ 514175 w 876281"/>
                <a:gd name="connsiteY90" fmla="*/ 145818 h 884939"/>
                <a:gd name="connsiteX91" fmla="*/ 525491 w 876281"/>
                <a:gd name="connsiteY91" fmla="*/ 168450 h 884939"/>
                <a:gd name="connsiteX92" fmla="*/ 502859 w 876281"/>
                <a:gd name="connsiteY92" fmla="*/ 179765 h 884939"/>
                <a:gd name="connsiteX93" fmla="*/ 499002 w 876281"/>
                <a:gd name="connsiteY93" fmla="*/ 178479 h 884939"/>
                <a:gd name="connsiteX94" fmla="*/ 444223 w 876281"/>
                <a:gd name="connsiteY94" fmla="*/ 164078 h 884939"/>
                <a:gd name="connsiteX95" fmla="*/ 380444 w 876281"/>
                <a:gd name="connsiteY95" fmla="*/ 182080 h 884939"/>
                <a:gd name="connsiteX96" fmla="*/ 378901 w 876281"/>
                <a:gd name="connsiteY96" fmla="*/ 202139 h 884939"/>
                <a:gd name="connsiteX97" fmla="*/ 529863 w 876281"/>
                <a:gd name="connsiteY97" fmla="*/ 266176 h 884939"/>
                <a:gd name="connsiteX98" fmla="*/ 526519 w 876281"/>
                <a:gd name="connsiteY98" fmla="*/ 324041 h 884939"/>
                <a:gd name="connsiteX99" fmla="*/ 456568 w 876281"/>
                <a:gd name="connsiteY99" fmla="*/ 357988 h 884939"/>
                <a:gd name="connsiteX100" fmla="*/ 456568 w 876281"/>
                <a:gd name="connsiteY100" fmla="*/ 396050 h 884939"/>
                <a:gd name="connsiteX101" fmla="*/ 438308 w 876281"/>
                <a:gd name="connsiteY101"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439594 w 876281"/>
                <a:gd name="connsiteY80" fmla="*/ 261033 h 884939"/>
                <a:gd name="connsiteX81" fmla="*/ 347011 w 876281"/>
                <a:gd name="connsiteY81" fmla="*/ 219370 h 884939"/>
                <a:gd name="connsiteX82" fmla="*/ 350612 w 876281"/>
                <a:gd name="connsiteY82" fmla="*/ 162020 h 884939"/>
                <a:gd name="connsiteX83" fmla="*/ 420563 w 876281"/>
                <a:gd name="connsiteY83" fmla="*/ 127559 h 884939"/>
                <a:gd name="connsiteX84" fmla="*/ 420563 w 876281"/>
                <a:gd name="connsiteY84" fmla="*/ 89497 h 884939"/>
                <a:gd name="connsiteX85" fmla="*/ 438565 w 876281"/>
                <a:gd name="connsiteY85" fmla="*/ 71495 h 884939"/>
                <a:gd name="connsiteX86" fmla="*/ 456568 w 876281"/>
                <a:gd name="connsiteY86" fmla="*/ 89497 h 884939"/>
                <a:gd name="connsiteX87" fmla="*/ 456568 w 876281"/>
                <a:gd name="connsiteY87" fmla="*/ 129616 h 884939"/>
                <a:gd name="connsiteX88" fmla="*/ 510317 w 876281"/>
                <a:gd name="connsiteY88" fmla="*/ 144532 h 884939"/>
                <a:gd name="connsiteX89" fmla="*/ 514175 w 876281"/>
                <a:gd name="connsiteY89" fmla="*/ 145818 h 884939"/>
                <a:gd name="connsiteX90" fmla="*/ 525491 w 876281"/>
                <a:gd name="connsiteY90" fmla="*/ 168450 h 884939"/>
                <a:gd name="connsiteX91" fmla="*/ 502859 w 876281"/>
                <a:gd name="connsiteY91" fmla="*/ 179765 h 884939"/>
                <a:gd name="connsiteX92" fmla="*/ 499002 w 876281"/>
                <a:gd name="connsiteY92" fmla="*/ 178479 h 884939"/>
                <a:gd name="connsiteX93" fmla="*/ 444223 w 876281"/>
                <a:gd name="connsiteY93" fmla="*/ 164078 h 884939"/>
                <a:gd name="connsiteX94" fmla="*/ 380444 w 876281"/>
                <a:gd name="connsiteY94" fmla="*/ 182080 h 884939"/>
                <a:gd name="connsiteX95" fmla="*/ 378901 w 876281"/>
                <a:gd name="connsiteY95" fmla="*/ 202139 h 884939"/>
                <a:gd name="connsiteX96" fmla="*/ 529863 w 876281"/>
                <a:gd name="connsiteY96" fmla="*/ 266176 h 884939"/>
                <a:gd name="connsiteX97" fmla="*/ 526519 w 876281"/>
                <a:gd name="connsiteY97" fmla="*/ 324041 h 884939"/>
                <a:gd name="connsiteX98" fmla="*/ 456568 w 876281"/>
                <a:gd name="connsiteY98" fmla="*/ 357988 h 884939"/>
                <a:gd name="connsiteX99" fmla="*/ 456568 w 876281"/>
                <a:gd name="connsiteY99" fmla="*/ 396050 h 884939"/>
                <a:gd name="connsiteX100" fmla="*/ 438308 w 876281"/>
                <a:gd name="connsiteY100"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347011 w 876281"/>
                <a:gd name="connsiteY80" fmla="*/ 219370 h 884939"/>
                <a:gd name="connsiteX81" fmla="*/ 350612 w 876281"/>
                <a:gd name="connsiteY81" fmla="*/ 162020 h 884939"/>
                <a:gd name="connsiteX82" fmla="*/ 420563 w 876281"/>
                <a:gd name="connsiteY82" fmla="*/ 127559 h 884939"/>
                <a:gd name="connsiteX83" fmla="*/ 420563 w 876281"/>
                <a:gd name="connsiteY83" fmla="*/ 89497 h 884939"/>
                <a:gd name="connsiteX84" fmla="*/ 438565 w 876281"/>
                <a:gd name="connsiteY84" fmla="*/ 71495 h 884939"/>
                <a:gd name="connsiteX85" fmla="*/ 456568 w 876281"/>
                <a:gd name="connsiteY85" fmla="*/ 89497 h 884939"/>
                <a:gd name="connsiteX86" fmla="*/ 456568 w 876281"/>
                <a:gd name="connsiteY86" fmla="*/ 129616 h 884939"/>
                <a:gd name="connsiteX87" fmla="*/ 510317 w 876281"/>
                <a:gd name="connsiteY87" fmla="*/ 144532 h 884939"/>
                <a:gd name="connsiteX88" fmla="*/ 514175 w 876281"/>
                <a:gd name="connsiteY88" fmla="*/ 145818 h 884939"/>
                <a:gd name="connsiteX89" fmla="*/ 525491 w 876281"/>
                <a:gd name="connsiteY89" fmla="*/ 168450 h 884939"/>
                <a:gd name="connsiteX90" fmla="*/ 502859 w 876281"/>
                <a:gd name="connsiteY90" fmla="*/ 179765 h 884939"/>
                <a:gd name="connsiteX91" fmla="*/ 499002 w 876281"/>
                <a:gd name="connsiteY91" fmla="*/ 178479 h 884939"/>
                <a:gd name="connsiteX92" fmla="*/ 444223 w 876281"/>
                <a:gd name="connsiteY92" fmla="*/ 164078 h 884939"/>
                <a:gd name="connsiteX93" fmla="*/ 380444 w 876281"/>
                <a:gd name="connsiteY93" fmla="*/ 182080 h 884939"/>
                <a:gd name="connsiteX94" fmla="*/ 378901 w 876281"/>
                <a:gd name="connsiteY94" fmla="*/ 202139 h 884939"/>
                <a:gd name="connsiteX95" fmla="*/ 529863 w 876281"/>
                <a:gd name="connsiteY95" fmla="*/ 266176 h 884939"/>
                <a:gd name="connsiteX96" fmla="*/ 526519 w 876281"/>
                <a:gd name="connsiteY96" fmla="*/ 324041 h 884939"/>
                <a:gd name="connsiteX97" fmla="*/ 456568 w 876281"/>
                <a:gd name="connsiteY97" fmla="*/ 357988 h 884939"/>
                <a:gd name="connsiteX98" fmla="*/ 456568 w 876281"/>
                <a:gd name="connsiteY98" fmla="*/ 396050 h 884939"/>
                <a:gd name="connsiteX99" fmla="*/ 438308 w 876281"/>
                <a:gd name="connsiteY99"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347011 w 876281"/>
                <a:gd name="connsiteY80" fmla="*/ 219370 h 884939"/>
                <a:gd name="connsiteX81" fmla="*/ 350612 w 876281"/>
                <a:gd name="connsiteY81" fmla="*/ 162020 h 884939"/>
                <a:gd name="connsiteX82" fmla="*/ 420563 w 876281"/>
                <a:gd name="connsiteY82" fmla="*/ 127559 h 884939"/>
                <a:gd name="connsiteX83" fmla="*/ 420563 w 876281"/>
                <a:gd name="connsiteY83" fmla="*/ 89497 h 884939"/>
                <a:gd name="connsiteX84" fmla="*/ 438565 w 876281"/>
                <a:gd name="connsiteY84" fmla="*/ 71495 h 884939"/>
                <a:gd name="connsiteX85" fmla="*/ 456568 w 876281"/>
                <a:gd name="connsiteY85" fmla="*/ 89497 h 884939"/>
                <a:gd name="connsiteX86" fmla="*/ 456568 w 876281"/>
                <a:gd name="connsiteY86" fmla="*/ 129616 h 884939"/>
                <a:gd name="connsiteX87" fmla="*/ 510317 w 876281"/>
                <a:gd name="connsiteY87" fmla="*/ 144532 h 884939"/>
                <a:gd name="connsiteX88" fmla="*/ 514175 w 876281"/>
                <a:gd name="connsiteY88" fmla="*/ 145818 h 884939"/>
                <a:gd name="connsiteX89" fmla="*/ 525491 w 876281"/>
                <a:gd name="connsiteY89" fmla="*/ 168450 h 884939"/>
                <a:gd name="connsiteX90" fmla="*/ 502859 w 876281"/>
                <a:gd name="connsiteY90" fmla="*/ 179765 h 884939"/>
                <a:gd name="connsiteX91" fmla="*/ 499002 w 876281"/>
                <a:gd name="connsiteY91" fmla="*/ 178479 h 884939"/>
                <a:gd name="connsiteX92" fmla="*/ 444223 w 876281"/>
                <a:gd name="connsiteY92" fmla="*/ 164078 h 884939"/>
                <a:gd name="connsiteX93" fmla="*/ 380444 w 876281"/>
                <a:gd name="connsiteY93" fmla="*/ 182080 h 884939"/>
                <a:gd name="connsiteX94" fmla="*/ 378901 w 876281"/>
                <a:gd name="connsiteY94" fmla="*/ 202139 h 884939"/>
                <a:gd name="connsiteX95" fmla="*/ 526519 w 876281"/>
                <a:gd name="connsiteY95" fmla="*/ 324041 h 884939"/>
                <a:gd name="connsiteX96" fmla="*/ 456568 w 876281"/>
                <a:gd name="connsiteY96" fmla="*/ 357988 h 884939"/>
                <a:gd name="connsiteX97" fmla="*/ 456568 w 876281"/>
                <a:gd name="connsiteY97" fmla="*/ 396050 h 884939"/>
                <a:gd name="connsiteX98" fmla="*/ 438308 w 876281"/>
                <a:gd name="connsiteY98"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347011 w 876281"/>
                <a:gd name="connsiteY80" fmla="*/ 219370 h 884939"/>
                <a:gd name="connsiteX81" fmla="*/ 350612 w 876281"/>
                <a:gd name="connsiteY81" fmla="*/ 162020 h 884939"/>
                <a:gd name="connsiteX82" fmla="*/ 420563 w 876281"/>
                <a:gd name="connsiteY82" fmla="*/ 127559 h 884939"/>
                <a:gd name="connsiteX83" fmla="*/ 420563 w 876281"/>
                <a:gd name="connsiteY83" fmla="*/ 89497 h 884939"/>
                <a:gd name="connsiteX84" fmla="*/ 438565 w 876281"/>
                <a:gd name="connsiteY84" fmla="*/ 71495 h 884939"/>
                <a:gd name="connsiteX85" fmla="*/ 456568 w 876281"/>
                <a:gd name="connsiteY85" fmla="*/ 89497 h 884939"/>
                <a:gd name="connsiteX86" fmla="*/ 456568 w 876281"/>
                <a:gd name="connsiteY86" fmla="*/ 129616 h 884939"/>
                <a:gd name="connsiteX87" fmla="*/ 510317 w 876281"/>
                <a:gd name="connsiteY87" fmla="*/ 144532 h 884939"/>
                <a:gd name="connsiteX88" fmla="*/ 514175 w 876281"/>
                <a:gd name="connsiteY88" fmla="*/ 145818 h 884939"/>
                <a:gd name="connsiteX89" fmla="*/ 525491 w 876281"/>
                <a:gd name="connsiteY89" fmla="*/ 168450 h 884939"/>
                <a:gd name="connsiteX90" fmla="*/ 502859 w 876281"/>
                <a:gd name="connsiteY90" fmla="*/ 179765 h 884939"/>
                <a:gd name="connsiteX91" fmla="*/ 499002 w 876281"/>
                <a:gd name="connsiteY91" fmla="*/ 178479 h 884939"/>
                <a:gd name="connsiteX92" fmla="*/ 444223 w 876281"/>
                <a:gd name="connsiteY92" fmla="*/ 164078 h 884939"/>
                <a:gd name="connsiteX93" fmla="*/ 380444 w 876281"/>
                <a:gd name="connsiteY93" fmla="*/ 182080 h 884939"/>
                <a:gd name="connsiteX94" fmla="*/ 378901 w 876281"/>
                <a:gd name="connsiteY94" fmla="*/ 202139 h 884939"/>
                <a:gd name="connsiteX95" fmla="*/ 456568 w 876281"/>
                <a:gd name="connsiteY95" fmla="*/ 357988 h 884939"/>
                <a:gd name="connsiteX96" fmla="*/ 456568 w 876281"/>
                <a:gd name="connsiteY96" fmla="*/ 396050 h 884939"/>
                <a:gd name="connsiteX97" fmla="*/ 438308 w 876281"/>
                <a:gd name="connsiteY97"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347011 w 876281"/>
                <a:gd name="connsiteY80" fmla="*/ 219370 h 884939"/>
                <a:gd name="connsiteX81" fmla="*/ 350612 w 876281"/>
                <a:gd name="connsiteY81" fmla="*/ 162020 h 884939"/>
                <a:gd name="connsiteX82" fmla="*/ 420563 w 876281"/>
                <a:gd name="connsiteY82" fmla="*/ 127559 h 884939"/>
                <a:gd name="connsiteX83" fmla="*/ 420563 w 876281"/>
                <a:gd name="connsiteY83" fmla="*/ 89497 h 884939"/>
                <a:gd name="connsiteX84" fmla="*/ 438565 w 876281"/>
                <a:gd name="connsiteY84" fmla="*/ 71495 h 884939"/>
                <a:gd name="connsiteX85" fmla="*/ 456568 w 876281"/>
                <a:gd name="connsiteY85" fmla="*/ 89497 h 884939"/>
                <a:gd name="connsiteX86" fmla="*/ 456568 w 876281"/>
                <a:gd name="connsiteY86" fmla="*/ 129616 h 884939"/>
                <a:gd name="connsiteX87" fmla="*/ 510317 w 876281"/>
                <a:gd name="connsiteY87" fmla="*/ 144532 h 884939"/>
                <a:gd name="connsiteX88" fmla="*/ 514175 w 876281"/>
                <a:gd name="connsiteY88" fmla="*/ 145818 h 884939"/>
                <a:gd name="connsiteX89" fmla="*/ 525491 w 876281"/>
                <a:gd name="connsiteY89" fmla="*/ 168450 h 884939"/>
                <a:gd name="connsiteX90" fmla="*/ 502859 w 876281"/>
                <a:gd name="connsiteY90" fmla="*/ 179765 h 884939"/>
                <a:gd name="connsiteX91" fmla="*/ 499002 w 876281"/>
                <a:gd name="connsiteY91" fmla="*/ 178479 h 884939"/>
                <a:gd name="connsiteX92" fmla="*/ 444223 w 876281"/>
                <a:gd name="connsiteY92" fmla="*/ 164078 h 884939"/>
                <a:gd name="connsiteX93" fmla="*/ 380444 w 876281"/>
                <a:gd name="connsiteY93" fmla="*/ 182080 h 884939"/>
                <a:gd name="connsiteX94" fmla="*/ 456568 w 876281"/>
                <a:gd name="connsiteY94" fmla="*/ 357988 h 884939"/>
                <a:gd name="connsiteX95" fmla="*/ 456568 w 876281"/>
                <a:gd name="connsiteY95" fmla="*/ 396050 h 884939"/>
                <a:gd name="connsiteX96" fmla="*/ 438308 w 876281"/>
                <a:gd name="connsiteY96"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497973 w 876281"/>
                <a:gd name="connsiteY79" fmla="*/ 283664 h 884939"/>
                <a:gd name="connsiteX80" fmla="*/ 347011 w 876281"/>
                <a:gd name="connsiteY80" fmla="*/ 219370 h 884939"/>
                <a:gd name="connsiteX81" fmla="*/ 350612 w 876281"/>
                <a:gd name="connsiteY81" fmla="*/ 162020 h 884939"/>
                <a:gd name="connsiteX82" fmla="*/ 420563 w 876281"/>
                <a:gd name="connsiteY82" fmla="*/ 127559 h 884939"/>
                <a:gd name="connsiteX83" fmla="*/ 420563 w 876281"/>
                <a:gd name="connsiteY83" fmla="*/ 89497 h 884939"/>
                <a:gd name="connsiteX84" fmla="*/ 438565 w 876281"/>
                <a:gd name="connsiteY84" fmla="*/ 71495 h 884939"/>
                <a:gd name="connsiteX85" fmla="*/ 456568 w 876281"/>
                <a:gd name="connsiteY85" fmla="*/ 89497 h 884939"/>
                <a:gd name="connsiteX86" fmla="*/ 456568 w 876281"/>
                <a:gd name="connsiteY86" fmla="*/ 129616 h 884939"/>
                <a:gd name="connsiteX87" fmla="*/ 510317 w 876281"/>
                <a:gd name="connsiteY87" fmla="*/ 144532 h 884939"/>
                <a:gd name="connsiteX88" fmla="*/ 514175 w 876281"/>
                <a:gd name="connsiteY88" fmla="*/ 145818 h 884939"/>
                <a:gd name="connsiteX89" fmla="*/ 525491 w 876281"/>
                <a:gd name="connsiteY89" fmla="*/ 168450 h 884939"/>
                <a:gd name="connsiteX90" fmla="*/ 502859 w 876281"/>
                <a:gd name="connsiteY90" fmla="*/ 179765 h 884939"/>
                <a:gd name="connsiteX91" fmla="*/ 499002 w 876281"/>
                <a:gd name="connsiteY91" fmla="*/ 178479 h 884939"/>
                <a:gd name="connsiteX92" fmla="*/ 444223 w 876281"/>
                <a:gd name="connsiteY92" fmla="*/ 164078 h 884939"/>
                <a:gd name="connsiteX93" fmla="*/ 456568 w 876281"/>
                <a:gd name="connsiteY93" fmla="*/ 357988 h 884939"/>
                <a:gd name="connsiteX94" fmla="*/ 456568 w 876281"/>
                <a:gd name="connsiteY94" fmla="*/ 396050 h 884939"/>
                <a:gd name="connsiteX95" fmla="*/ 438308 w 876281"/>
                <a:gd name="connsiteY95"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347011 w 876281"/>
                <a:gd name="connsiteY79" fmla="*/ 219370 h 884939"/>
                <a:gd name="connsiteX80" fmla="*/ 350612 w 876281"/>
                <a:gd name="connsiteY80" fmla="*/ 162020 h 884939"/>
                <a:gd name="connsiteX81" fmla="*/ 420563 w 876281"/>
                <a:gd name="connsiteY81" fmla="*/ 127559 h 884939"/>
                <a:gd name="connsiteX82" fmla="*/ 420563 w 876281"/>
                <a:gd name="connsiteY82" fmla="*/ 89497 h 884939"/>
                <a:gd name="connsiteX83" fmla="*/ 438565 w 876281"/>
                <a:gd name="connsiteY83" fmla="*/ 71495 h 884939"/>
                <a:gd name="connsiteX84" fmla="*/ 456568 w 876281"/>
                <a:gd name="connsiteY84" fmla="*/ 89497 h 884939"/>
                <a:gd name="connsiteX85" fmla="*/ 456568 w 876281"/>
                <a:gd name="connsiteY85" fmla="*/ 129616 h 884939"/>
                <a:gd name="connsiteX86" fmla="*/ 510317 w 876281"/>
                <a:gd name="connsiteY86" fmla="*/ 144532 h 884939"/>
                <a:gd name="connsiteX87" fmla="*/ 514175 w 876281"/>
                <a:gd name="connsiteY87" fmla="*/ 145818 h 884939"/>
                <a:gd name="connsiteX88" fmla="*/ 525491 w 876281"/>
                <a:gd name="connsiteY88" fmla="*/ 168450 h 884939"/>
                <a:gd name="connsiteX89" fmla="*/ 502859 w 876281"/>
                <a:gd name="connsiteY89" fmla="*/ 179765 h 884939"/>
                <a:gd name="connsiteX90" fmla="*/ 499002 w 876281"/>
                <a:gd name="connsiteY90" fmla="*/ 178479 h 884939"/>
                <a:gd name="connsiteX91" fmla="*/ 444223 w 876281"/>
                <a:gd name="connsiteY91" fmla="*/ 164078 h 884939"/>
                <a:gd name="connsiteX92" fmla="*/ 456568 w 876281"/>
                <a:gd name="connsiteY92" fmla="*/ 357988 h 884939"/>
                <a:gd name="connsiteX93" fmla="*/ 456568 w 876281"/>
                <a:gd name="connsiteY93" fmla="*/ 396050 h 884939"/>
                <a:gd name="connsiteX94" fmla="*/ 438308 w 876281"/>
                <a:gd name="connsiteY94"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496687 w 876281"/>
                <a:gd name="connsiteY78" fmla="*/ 304238 h 884939"/>
                <a:gd name="connsiteX79" fmla="*/ 347011 w 876281"/>
                <a:gd name="connsiteY79" fmla="*/ 219370 h 884939"/>
                <a:gd name="connsiteX80" fmla="*/ 350612 w 876281"/>
                <a:gd name="connsiteY80" fmla="*/ 162020 h 884939"/>
                <a:gd name="connsiteX81" fmla="*/ 420563 w 876281"/>
                <a:gd name="connsiteY81" fmla="*/ 127559 h 884939"/>
                <a:gd name="connsiteX82" fmla="*/ 420563 w 876281"/>
                <a:gd name="connsiteY82" fmla="*/ 89497 h 884939"/>
                <a:gd name="connsiteX83" fmla="*/ 438565 w 876281"/>
                <a:gd name="connsiteY83" fmla="*/ 71495 h 884939"/>
                <a:gd name="connsiteX84" fmla="*/ 456568 w 876281"/>
                <a:gd name="connsiteY84" fmla="*/ 89497 h 884939"/>
                <a:gd name="connsiteX85" fmla="*/ 456568 w 876281"/>
                <a:gd name="connsiteY85" fmla="*/ 129616 h 884939"/>
                <a:gd name="connsiteX86" fmla="*/ 510317 w 876281"/>
                <a:gd name="connsiteY86" fmla="*/ 144532 h 884939"/>
                <a:gd name="connsiteX87" fmla="*/ 514175 w 876281"/>
                <a:gd name="connsiteY87" fmla="*/ 145818 h 884939"/>
                <a:gd name="connsiteX88" fmla="*/ 525491 w 876281"/>
                <a:gd name="connsiteY88" fmla="*/ 168450 h 884939"/>
                <a:gd name="connsiteX89" fmla="*/ 502859 w 876281"/>
                <a:gd name="connsiteY89" fmla="*/ 179765 h 884939"/>
                <a:gd name="connsiteX90" fmla="*/ 499002 w 876281"/>
                <a:gd name="connsiteY90" fmla="*/ 178479 h 884939"/>
                <a:gd name="connsiteX91" fmla="*/ 444223 w 876281"/>
                <a:gd name="connsiteY91" fmla="*/ 164078 h 884939"/>
                <a:gd name="connsiteX92" fmla="*/ 456568 w 876281"/>
                <a:gd name="connsiteY92" fmla="*/ 396050 h 884939"/>
                <a:gd name="connsiteX93" fmla="*/ 438308 w 876281"/>
                <a:gd name="connsiteY93"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433936 w 876281"/>
                <a:gd name="connsiteY77" fmla="*/ 321726 h 884939"/>
                <a:gd name="connsiteX78" fmla="*/ 347011 w 876281"/>
                <a:gd name="connsiteY78" fmla="*/ 219370 h 884939"/>
                <a:gd name="connsiteX79" fmla="*/ 350612 w 876281"/>
                <a:gd name="connsiteY79" fmla="*/ 162020 h 884939"/>
                <a:gd name="connsiteX80" fmla="*/ 420563 w 876281"/>
                <a:gd name="connsiteY80" fmla="*/ 127559 h 884939"/>
                <a:gd name="connsiteX81" fmla="*/ 420563 w 876281"/>
                <a:gd name="connsiteY81" fmla="*/ 89497 h 884939"/>
                <a:gd name="connsiteX82" fmla="*/ 438565 w 876281"/>
                <a:gd name="connsiteY82" fmla="*/ 71495 h 884939"/>
                <a:gd name="connsiteX83" fmla="*/ 456568 w 876281"/>
                <a:gd name="connsiteY83" fmla="*/ 89497 h 884939"/>
                <a:gd name="connsiteX84" fmla="*/ 456568 w 876281"/>
                <a:gd name="connsiteY84" fmla="*/ 129616 h 884939"/>
                <a:gd name="connsiteX85" fmla="*/ 510317 w 876281"/>
                <a:gd name="connsiteY85" fmla="*/ 144532 h 884939"/>
                <a:gd name="connsiteX86" fmla="*/ 514175 w 876281"/>
                <a:gd name="connsiteY86" fmla="*/ 145818 h 884939"/>
                <a:gd name="connsiteX87" fmla="*/ 525491 w 876281"/>
                <a:gd name="connsiteY87" fmla="*/ 168450 h 884939"/>
                <a:gd name="connsiteX88" fmla="*/ 502859 w 876281"/>
                <a:gd name="connsiteY88" fmla="*/ 179765 h 884939"/>
                <a:gd name="connsiteX89" fmla="*/ 499002 w 876281"/>
                <a:gd name="connsiteY89" fmla="*/ 178479 h 884939"/>
                <a:gd name="connsiteX90" fmla="*/ 444223 w 876281"/>
                <a:gd name="connsiteY90" fmla="*/ 164078 h 884939"/>
                <a:gd name="connsiteX91" fmla="*/ 456568 w 876281"/>
                <a:gd name="connsiteY91" fmla="*/ 396050 h 884939"/>
                <a:gd name="connsiteX92" fmla="*/ 438308 w 876281"/>
                <a:gd name="connsiteY92"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79415 w 876281"/>
                <a:gd name="connsiteY76" fmla="*/ 307324 h 884939"/>
                <a:gd name="connsiteX77" fmla="*/ 347011 w 876281"/>
                <a:gd name="connsiteY77" fmla="*/ 219370 h 884939"/>
                <a:gd name="connsiteX78" fmla="*/ 350612 w 876281"/>
                <a:gd name="connsiteY78" fmla="*/ 162020 h 884939"/>
                <a:gd name="connsiteX79" fmla="*/ 420563 w 876281"/>
                <a:gd name="connsiteY79" fmla="*/ 127559 h 884939"/>
                <a:gd name="connsiteX80" fmla="*/ 420563 w 876281"/>
                <a:gd name="connsiteY80" fmla="*/ 89497 h 884939"/>
                <a:gd name="connsiteX81" fmla="*/ 438565 w 876281"/>
                <a:gd name="connsiteY81" fmla="*/ 71495 h 884939"/>
                <a:gd name="connsiteX82" fmla="*/ 456568 w 876281"/>
                <a:gd name="connsiteY82" fmla="*/ 89497 h 884939"/>
                <a:gd name="connsiteX83" fmla="*/ 456568 w 876281"/>
                <a:gd name="connsiteY83" fmla="*/ 129616 h 884939"/>
                <a:gd name="connsiteX84" fmla="*/ 510317 w 876281"/>
                <a:gd name="connsiteY84" fmla="*/ 144532 h 884939"/>
                <a:gd name="connsiteX85" fmla="*/ 514175 w 876281"/>
                <a:gd name="connsiteY85" fmla="*/ 145818 h 884939"/>
                <a:gd name="connsiteX86" fmla="*/ 525491 w 876281"/>
                <a:gd name="connsiteY86" fmla="*/ 168450 h 884939"/>
                <a:gd name="connsiteX87" fmla="*/ 502859 w 876281"/>
                <a:gd name="connsiteY87" fmla="*/ 179765 h 884939"/>
                <a:gd name="connsiteX88" fmla="*/ 499002 w 876281"/>
                <a:gd name="connsiteY88" fmla="*/ 178479 h 884939"/>
                <a:gd name="connsiteX89" fmla="*/ 444223 w 876281"/>
                <a:gd name="connsiteY89" fmla="*/ 164078 h 884939"/>
                <a:gd name="connsiteX90" fmla="*/ 456568 w 876281"/>
                <a:gd name="connsiteY90" fmla="*/ 396050 h 884939"/>
                <a:gd name="connsiteX91" fmla="*/ 438308 w 876281"/>
                <a:gd name="connsiteY91"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47011 w 876281"/>
                <a:gd name="connsiteY76" fmla="*/ 219370 h 884939"/>
                <a:gd name="connsiteX77" fmla="*/ 350612 w 876281"/>
                <a:gd name="connsiteY77" fmla="*/ 162020 h 884939"/>
                <a:gd name="connsiteX78" fmla="*/ 420563 w 876281"/>
                <a:gd name="connsiteY78" fmla="*/ 127559 h 884939"/>
                <a:gd name="connsiteX79" fmla="*/ 420563 w 876281"/>
                <a:gd name="connsiteY79" fmla="*/ 89497 h 884939"/>
                <a:gd name="connsiteX80" fmla="*/ 438565 w 876281"/>
                <a:gd name="connsiteY80" fmla="*/ 71495 h 884939"/>
                <a:gd name="connsiteX81" fmla="*/ 456568 w 876281"/>
                <a:gd name="connsiteY81" fmla="*/ 89497 h 884939"/>
                <a:gd name="connsiteX82" fmla="*/ 456568 w 876281"/>
                <a:gd name="connsiteY82" fmla="*/ 129616 h 884939"/>
                <a:gd name="connsiteX83" fmla="*/ 510317 w 876281"/>
                <a:gd name="connsiteY83" fmla="*/ 144532 h 884939"/>
                <a:gd name="connsiteX84" fmla="*/ 514175 w 876281"/>
                <a:gd name="connsiteY84" fmla="*/ 145818 h 884939"/>
                <a:gd name="connsiteX85" fmla="*/ 525491 w 876281"/>
                <a:gd name="connsiteY85" fmla="*/ 168450 h 884939"/>
                <a:gd name="connsiteX86" fmla="*/ 502859 w 876281"/>
                <a:gd name="connsiteY86" fmla="*/ 179765 h 884939"/>
                <a:gd name="connsiteX87" fmla="*/ 499002 w 876281"/>
                <a:gd name="connsiteY87" fmla="*/ 178479 h 884939"/>
                <a:gd name="connsiteX88" fmla="*/ 444223 w 876281"/>
                <a:gd name="connsiteY88" fmla="*/ 164078 h 884939"/>
                <a:gd name="connsiteX89" fmla="*/ 456568 w 876281"/>
                <a:gd name="connsiteY89" fmla="*/ 396050 h 884939"/>
                <a:gd name="connsiteX90" fmla="*/ 438308 w 876281"/>
                <a:gd name="connsiteY90"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347011 w 876281"/>
                <a:gd name="connsiteY76" fmla="*/ 219370 h 884939"/>
                <a:gd name="connsiteX77" fmla="*/ 420563 w 876281"/>
                <a:gd name="connsiteY77" fmla="*/ 127559 h 884939"/>
                <a:gd name="connsiteX78" fmla="*/ 420563 w 876281"/>
                <a:gd name="connsiteY78" fmla="*/ 89497 h 884939"/>
                <a:gd name="connsiteX79" fmla="*/ 438565 w 876281"/>
                <a:gd name="connsiteY79" fmla="*/ 71495 h 884939"/>
                <a:gd name="connsiteX80" fmla="*/ 456568 w 876281"/>
                <a:gd name="connsiteY80" fmla="*/ 89497 h 884939"/>
                <a:gd name="connsiteX81" fmla="*/ 456568 w 876281"/>
                <a:gd name="connsiteY81" fmla="*/ 129616 h 884939"/>
                <a:gd name="connsiteX82" fmla="*/ 510317 w 876281"/>
                <a:gd name="connsiteY82" fmla="*/ 144532 h 884939"/>
                <a:gd name="connsiteX83" fmla="*/ 514175 w 876281"/>
                <a:gd name="connsiteY83" fmla="*/ 145818 h 884939"/>
                <a:gd name="connsiteX84" fmla="*/ 525491 w 876281"/>
                <a:gd name="connsiteY84" fmla="*/ 168450 h 884939"/>
                <a:gd name="connsiteX85" fmla="*/ 502859 w 876281"/>
                <a:gd name="connsiteY85" fmla="*/ 179765 h 884939"/>
                <a:gd name="connsiteX86" fmla="*/ 499002 w 876281"/>
                <a:gd name="connsiteY86" fmla="*/ 178479 h 884939"/>
                <a:gd name="connsiteX87" fmla="*/ 444223 w 876281"/>
                <a:gd name="connsiteY87" fmla="*/ 164078 h 884939"/>
                <a:gd name="connsiteX88" fmla="*/ 456568 w 876281"/>
                <a:gd name="connsiteY88" fmla="*/ 396050 h 884939"/>
                <a:gd name="connsiteX89" fmla="*/ 438308 w 876281"/>
                <a:gd name="connsiteY89"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375300 w 876281"/>
                <a:gd name="connsiteY75" fmla="*/ 306038 h 884939"/>
                <a:gd name="connsiteX76" fmla="*/ 420563 w 876281"/>
                <a:gd name="connsiteY76" fmla="*/ 127559 h 884939"/>
                <a:gd name="connsiteX77" fmla="*/ 420563 w 876281"/>
                <a:gd name="connsiteY77" fmla="*/ 89497 h 884939"/>
                <a:gd name="connsiteX78" fmla="*/ 438565 w 876281"/>
                <a:gd name="connsiteY78" fmla="*/ 71495 h 884939"/>
                <a:gd name="connsiteX79" fmla="*/ 456568 w 876281"/>
                <a:gd name="connsiteY79" fmla="*/ 89497 h 884939"/>
                <a:gd name="connsiteX80" fmla="*/ 456568 w 876281"/>
                <a:gd name="connsiteY80" fmla="*/ 129616 h 884939"/>
                <a:gd name="connsiteX81" fmla="*/ 510317 w 876281"/>
                <a:gd name="connsiteY81" fmla="*/ 144532 h 884939"/>
                <a:gd name="connsiteX82" fmla="*/ 514175 w 876281"/>
                <a:gd name="connsiteY82" fmla="*/ 145818 h 884939"/>
                <a:gd name="connsiteX83" fmla="*/ 525491 w 876281"/>
                <a:gd name="connsiteY83" fmla="*/ 168450 h 884939"/>
                <a:gd name="connsiteX84" fmla="*/ 502859 w 876281"/>
                <a:gd name="connsiteY84" fmla="*/ 179765 h 884939"/>
                <a:gd name="connsiteX85" fmla="*/ 499002 w 876281"/>
                <a:gd name="connsiteY85" fmla="*/ 178479 h 884939"/>
                <a:gd name="connsiteX86" fmla="*/ 444223 w 876281"/>
                <a:gd name="connsiteY86" fmla="*/ 164078 h 884939"/>
                <a:gd name="connsiteX87" fmla="*/ 456568 w 876281"/>
                <a:gd name="connsiteY87" fmla="*/ 396050 h 884939"/>
                <a:gd name="connsiteX88" fmla="*/ 438308 w 876281"/>
                <a:gd name="connsiteY88"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352669 w 876281"/>
                <a:gd name="connsiteY74" fmla="*/ 317354 h 884939"/>
                <a:gd name="connsiteX75" fmla="*/ 420563 w 876281"/>
                <a:gd name="connsiteY75" fmla="*/ 127559 h 884939"/>
                <a:gd name="connsiteX76" fmla="*/ 420563 w 876281"/>
                <a:gd name="connsiteY76" fmla="*/ 89497 h 884939"/>
                <a:gd name="connsiteX77" fmla="*/ 438565 w 876281"/>
                <a:gd name="connsiteY77" fmla="*/ 71495 h 884939"/>
                <a:gd name="connsiteX78" fmla="*/ 456568 w 876281"/>
                <a:gd name="connsiteY78" fmla="*/ 89497 h 884939"/>
                <a:gd name="connsiteX79" fmla="*/ 456568 w 876281"/>
                <a:gd name="connsiteY79" fmla="*/ 129616 h 884939"/>
                <a:gd name="connsiteX80" fmla="*/ 510317 w 876281"/>
                <a:gd name="connsiteY80" fmla="*/ 144532 h 884939"/>
                <a:gd name="connsiteX81" fmla="*/ 514175 w 876281"/>
                <a:gd name="connsiteY81" fmla="*/ 145818 h 884939"/>
                <a:gd name="connsiteX82" fmla="*/ 525491 w 876281"/>
                <a:gd name="connsiteY82" fmla="*/ 168450 h 884939"/>
                <a:gd name="connsiteX83" fmla="*/ 502859 w 876281"/>
                <a:gd name="connsiteY83" fmla="*/ 179765 h 884939"/>
                <a:gd name="connsiteX84" fmla="*/ 499002 w 876281"/>
                <a:gd name="connsiteY84" fmla="*/ 178479 h 884939"/>
                <a:gd name="connsiteX85" fmla="*/ 444223 w 876281"/>
                <a:gd name="connsiteY85" fmla="*/ 164078 h 884939"/>
                <a:gd name="connsiteX86" fmla="*/ 456568 w 876281"/>
                <a:gd name="connsiteY86" fmla="*/ 396050 h 884939"/>
                <a:gd name="connsiteX87" fmla="*/ 438308 w 876281"/>
                <a:gd name="connsiteY87"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363985 w 876281"/>
                <a:gd name="connsiteY73" fmla="*/ 339985 h 884939"/>
                <a:gd name="connsiteX74" fmla="*/ 420563 w 876281"/>
                <a:gd name="connsiteY74" fmla="*/ 127559 h 884939"/>
                <a:gd name="connsiteX75" fmla="*/ 420563 w 876281"/>
                <a:gd name="connsiteY75" fmla="*/ 89497 h 884939"/>
                <a:gd name="connsiteX76" fmla="*/ 438565 w 876281"/>
                <a:gd name="connsiteY76" fmla="*/ 71495 h 884939"/>
                <a:gd name="connsiteX77" fmla="*/ 456568 w 876281"/>
                <a:gd name="connsiteY77" fmla="*/ 89497 h 884939"/>
                <a:gd name="connsiteX78" fmla="*/ 456568 w 876281"/>
                <a:gd name="connsiteY78" fmla="*/ 129616 h 884939"/>
                <a:gd name="connsiteX79" fmla="*/ 510317 w 876281"/>
                <a:gd name="connsiteY79" fmla="*/ 144532 h 884939"/>
                <a:gd name="connsiteX80" fmla="*/ 514175 w 876281"/>
                <a:gd name="connsiteY80" fmla="*/ 145818 h 884939"/>
                <a:gd name="connsiteX81" fmla="*/ 525491 w 876281"/>
                <a:gd name="connsiteY81" fmla="*/ 168450 h 884939"/>
                <a:gd name="connsiteX82" fmla="*/ 502859 w 876281"/>
                <a:gd name="connsiteY82" fmla="*/ 179765 h 884939"/>
                <a:gd name="connsiteX83" fmla="*/ 499002 w 876281"/>
                <a:gd name="connsiteY83" fmla="*/ 178479 h 884939"/>
                <a:gd name="connsiteX84" fmla="*/ 444223 w 876281"/>
                <a:gd name="connsiteY84" fmla="*/ 164078 h 884939"/>
                <a:gd name="connsiteX85" fmla="*/ 456568 w 876281"/>
                <a:gd name="connsiteY85" fmla="*/ 396050 h 884939"/>
                <a:gd name="connsiteX86" fmla="*/ 438308 w 876281"/>
                <a:gd name="connsiteY86"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308 w 876281"/>
                <a:gd name="connsiteY69" fmla="*/ 414309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420563 w 876281"/>
                <a:gd name="connsiteY73" fmla="*/ 127559 h 884939"/>
                <a:gd name="connsiteX74" fmla="*/ 420563 w 876281"/>
                <a:gd name="connsiteY74" fmla="*/ 89497 h 884939"/>
                <a:gd name="connsiteX75" fmla="*/ 438565 w 876281"/>
                <a:gd name="connsiteY75" fmla="*/ 71495 h 884939"/>
                <a:gd name="connsiteX76" fmla="*/ 456568 w 876281"/>
                <a:gd name="connsiteY76" fmla="*/ 89497 h 884939"/>
                <a:gd name="connsiteX77" fmla="*/ 456568 w 876281"/>
                <a:gd name="connsiteY77" fmla="*/ 129616 h 884939"/>
                <a:gd name="connsiteX78" fmla="*/ 510317 w 876281"/>
                <a:gd name="connsiteY78" fmla="*/ 144532 h 884939"/>
                <a:gd name="connsiteX79" fmla="*/ 514175 w 876281"/>
                <a:gd name="connsiteY79" fmla="*/ 145818 h 884939"/>
                <a:gd name="connsiteX80" fmla="*/ 525491 w 876281"/>
                <a:gd name="connsiteY80" fmla="*/ 168450 h 884939"/>
                <a:gd name="connsiteX81" fmla="*/ 502859 w 876281"/>
                <a:gd name="connsiteY81" fmla="*/ 179765 h 884939"/>
                <a:gd name="connsiteX82" fmla="*/ 499002 w 876281"/>
                <a:gd name="connsiteY82" fmla="*/ 178479 h 884939"/>
                <a:gd name="connsiteX83" fmla="*/ 444223 w 876281"/>
                <a:gd name="connsiteY83" fmla="*/ 164078 h 884939"/>
                <a:gd name="connsiteX84" fmla="*/ 456568 w 876281"/>
                <a:gd name="connsiteY84" fmla="*/ 396050 h 884939"/>
                <a:gd name="connsiteX85" fmla="*/ 438308 w 876281"/>
                <a:gd name="connsiteY85" fmla="*/ 41430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56568 w 876281"/>
                <a:gd name="connsiteY69" fmla="*/ 396050 h 884939"/>
                <a:gd name="connsiteX70" fmla="*/ 420306 w 876281"/>
                <a:gd name="connsiteY70" fmla="*/ 396307 h 884939"/>
                <a:gd name="connsiteX71" fmla="*/ 420306 w 876281"/>
                <a:gd name="connsiteY71" fmla="*/ 355930 h 884939"/>
                <a:gd name="connsiteX72" fmla="*/ 368099 w 876281"/>
                <a:gd name="connsiteY72" fmla="*/ 341271 h 884939"/>
                <a:gd name="connsiteX73" fmla="*/ 420563 w 876281"/>
                <a:gd name="connsiteY73" fmla="*/ 127559 h 884939"/>
                <a:gd name="connsiteX74" fmla="*/ 420563 w 876281"/>
                <a:gd name="connsiteY74" fmla="*/ 89497 h 884939"/>
                <a:gd name="connsiteX75" fmla="*/ 438565 w 876281"/>
                <a:gd name="connsiteY75" fmla="*/ 71495 h 884939"/>
                <a:gd name="connsiteX76" fmla="*/ 456568 w 876281"/>
                <a:gd name="connsiteY76" fmla="*/ 89497 h 884939"/>
                <a:gd name="connsiteX77" fmla="*/ 456568 w 876281"/>
                <a:gd name="connsiteY77" fmla="*/ 129616 h 884939"/>
                <a:gd name="connsiteX78" fmla="*/ 510317 w 876281"/>
                <a:gd name="connsiteY78" fmla="*/ 144532 h 884939"/>
                <a:gd name="connsiteX79" fmla="*/ 514175 w 876281"/>
                <a:gd name="connsiteY79" fmla="*/ 145818 h 884939"/>
                <a:gd name="connsiteX80" fmla="*/ 525491 w 876281"/>
                <a:gd name="connsiteY80" fmla="*/ 168450 h 884939"/>
                <a:gd name="connsiteX81" fmla="*/ 502859 w 876281"/>
                <a:gd name="connsiteY81" fmla="*/ 179765 h 884939"/>
                <a:gd name="connsiteX82" fmla="*/ 499002 w 876281"/>
                <a:gd name="connsiteY82" fmla="*/ 178479 h 884939"/>
                <a:gd name="connsiteX83" fmla="*/ 444223 w 876281"/>
                <a:gd name="connsiteY83" fmla="*/ 164078 h 884939"/>
                <a:gd name="connsiteX84" fmla="*/ 456568 w 876281"/>
                <a:gd name="connsiteY84" fmla="*/ 396050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56568 w 876281"/>
                <a:gd name="connsiteY69" fmla="*/ 396050 h 884939"/>
                <a:gd name="connsiteX70" fmla="*/ 420306 w 876281"/>
                <a:gd name="connsiteY70" fmla="*/ 396307 h 884939"/>
                <a:gd name="connsiteX71" fmla="*/ 420306 w 876281"/>
                <a:gd name="connsiteY71" fmla="*/ 355930 h 884939"/>
                <a:gd name="connsiteX72" fmla="*/ 420563 w 876281"/>
                <a:gd name="connsiteY72" fmla="*/ 127559 h 884939"/>
                <a:gd name="connsiteX73" fmla="*/ 420563 w 876281"/>
                <a:gd name="connsiteY73" fmla="*/ 89497 h 884939"/>
                <a:gd name="connsiteX74" fmla="*/ 438565 w 876281"/>
                <a:gd name="connsiteY74" fmla="*/ 71495 h 884939"/>
                <a:gd name="connsiteX75" fmla="*/ 456568 w 876281"/>
                <a:gd name="connsiteY75" fmla="*/ 89497 h 884939"/>
                <a:gd name="connsiteX76" fmla="*/ 456568 w 876281"/>
                <a:gd name="connsiteY76" fmla="*/ 129616 h 884939"/>
                <a:gd name="connsiteX77" fmla="*/ 510317 w 876281"/>
                <a:gd name="connsiteY77" fmla="*/ 144532 h 884939"/>
                <a:gd name="connsiteX78" fmla="*/ 514175 w 876281"/>
                <a:gd name="connsiteY78" fmla="*/ 145818 h 884939"/>
                <a:gd name="connsiteX79" fmla="*/ 525491 w 876281"/>
                <a:gd name="connsiteY79" fmla="*/ 168450 h 884939"/>
                <a:gd name="connsiteX80" fmla="*/ 502859 w 876281"/>
                <a:gd name="connsiteY80" fmla="*/ 179765 h 884939"/>
                <a:gd name="connsiteX81" fmla="*/ 499002 w 876281"/>
                <a:gd name="connsiteY81" fmla="*/ 178479 h 884939"/>
                <a:gd name="connsiteX82" fmla="*/ 444223 w 876281"/>
                <a:gd name="connsiteY82" fmla="*/ 164078 h 884939"/>
                <a:gd name="connsiteX83" fmla="*/ 456568 w 876281"/>
                <a:gd name="connsiteY83" fmla="*/ 396050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44223 w 876281"/>
                <a:gd name="connsiteY69" fmla="*/ 164078 h 884939"/>
                <a:gd name="connsiteX70" fmla="*/ 420306 w 876281"/>
                <a:gd name="connsiteY70" fmla="*/ 396307 h 884939"/>
                <a:gd name="connsiteX71" fmla="*/ 420306 w 876281"/>
                <a:gd name="connsiteY71" fmla="*/ 355930 h 884939"/>
                <a:gd name="connsiteX72" fmla="*/ 420563 w 876281"/>
                <a:gd name="connsiteY72" fmla="*/ 127559 h 884939"/>
                <a:gd name="connsiteX73" fmla="*/ 420563 w 876281"/>
                <a:gd name="connsiteY73" fmla="*/ 89497 h 884939"/>
                <a:gd name="connsiteX74" fmla="*/ 438565 w 876281"/>
                <a:gd name="connsiteY74" fmla="*/ 71495 h 884939"/>
                <a:gd name="connsiteX75" fmla="*/ 456568 w 876281"/>
                <a:gd name="connsiteY75" fmla="*/ 89497 h 884939"/>
                <a:gd name="connsiteX76" fmla="*/ 456568 w 876281"/>
                <a:gd name="connsiteY76" fmla="*/ 129616 h 884939"/>
                <a:gd name="connsiteX77" fmla="*/ 510317 w 876281"/>
                <a:gd name="connsiteY77" fmla="*/ 144532 h 884939"/>
                <a:gd name="connsiteX78" fmla="*/ 514175 w 876281"/>
                <a:gd name="connsiteY78" fmla="*/ 145818 h 884939"/>
                <a:gd name="connsiteX79" fmla="*/ 525491 w 876281"/>
                <a:gd name="connsiteY79" fmla="*/ 168450 h 884939"/>
                <a:gd name="connsiteX80" fmla="*/ 502859 w 876281"/>
                <a:gd name="connsiteY80" fmla="*/ 179765 h 884939"/>
                <a:gd name="connsiteX81" fmla="*/ 499002 w 876281"/>
                <a:gd name="connsiteY81" fmla="*/ 178479 h 884939"/>
                <a:gd name="connsiteX82" fmla="*/ 444223 w 876281"/>
                <a:gd name="connsiteY82" fmla="*/ 164078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44223 w 876281"/>
                <a:gd name="connsiteY69" fmla="*/ 164078 h 884939"/>
                <a:gd name="connsiteX70" fmla="*/ 420306 w 876281"/>
                <a:gd name="connsiteY70" fmla="*/ 396307 h 884939"/>
                <a:gd name="connsiteX71" fmla="*/ 420563 w 876281"/>
                <a:gd name="connsiteY71" fmla="*/ 127559 h 884939"/>
                <a:gd name="connsiteX72" fmla="*/ 420563 w 876281"/>
                <a:gd name="connsiteY72" fmla="*/ 89497 h 884939"/>
                <a:gd name="connsiteX73" fmla="*/ 438565 w 876281"/>
                <a:gd name="connsiteY73" fmla="*/ 71495 h 884939"/>
                <a:gd name="connsiteX74" fmla="*/ 456568 w 876281"/>
                <a:gd name="connsiteY74" fmla="*/ 89497 h 884939"/>
                <a:gd name="connsiteX75" fmla="*/ 456568 w 876281"/>
                <a:gd name="connsiteY75" fmla="*/ 129616 h 884939"/>
                <a:gd name="connsiteX76" fmla="*/ 510317 w 876281"/>
                <a:gd name="connsiteY76" fmla="*/ 144532 h 884939"/>
                <a:gd name="connsiteX77" fmla="*/ 514175 w 876281"/>
                <a:gd name="connsiteY77" fmla="*/ 145818 h 884939"/>
                <a:gd name="connsiteX78" fmla="*/ 525491 w 876281"/>
                <a:gd name="connsiteY78" fmla="*/ 168450 h 884939"/>
                <a:gd name="connsiteX79" fmla="*/ 502859 w 876281"/>
                <a:gd name="connsiteY79" fmla="*/ 179765 h 884939"/>
                <a:gd name="connsiteX80" fmla="*/ 499002 w 876281"/>
                <a:gd name="connsiteY80" fmla="*/ 178479 h 884939"/>
                <a:gd name="connsiteX81" fmla="*/ 444223 w 876281"/>
                <a:gd name="connsiteY81" fmla="*/ 164078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44223 w 876281"/>
                <a:gd name="connsiteY69" fmla="*/ 164078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456568 w 876281"/>
                <a:gd name="connsiteY74" fmla="*/ 129616 h 884939"/>
                <a:gd name="connsiteX75" fmla="*/ 510317 w 876281"/>
                <a:gd name="connsiteY75" fmla="*/ 144532 h 884939"/>
                <a:gd name="connsiteX76" fmla="*/ 514175 w 876281"/>
                <a:gd name="connsiteY76" fmla="*/ 145818 h 884939"/>
                <a:gd name="connsiteX77" fmla="*/ 525491 w 876281"/>
                <a:gd name="connsiteY77" fmla="*/ 168450 h 884939"/>
                <a:gd name="connsiteX78" fmla="*/ 502859 w 876281"/>
                <a:gd name="connsiteY78" fmla="*/ 179765 h 884939"/>
                <a:gd name="connsiteX79" fmla="*/ 499002 w 876281"/>
                <a:gd name="connsiteY79" fmla="*/ 178479 h 884939"/>
                <a:gd name="connsiteX80" fmla="*/ 444223 w 876281"/>
                <a:gd name="connsiteY80" fmla="*/ 164078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99002 w 876281"/>
                <a:gd name="connsiteY69" fmla="*/ 178479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456568 w 876281"/>
                <a:gd name="connsiteY74" fmla="*/ 129616 h 884939"/>
                <a:gd name="connsiteX75" fmla="*/ 510317 w 876281"/>
                <a:gd name="connsiteY75" fmla="*/ 144532 h 884939"/>
                <a:gd name="connsiteX76" fmla="*/ 514175 w 876281"/>
                <a:gd name="connsiteY76" fmla="*/ 145818 h 884939"/>
                <a:gd name="connsiteX77" fmla="*/ 525491 w 876281"/>
                <a:gd name="connsiteY77" fmla="*/ 168450 h 884939"/>
                <a:gd name="connsiteX78" fmla="*/ 502859 w 876281"/>
                <a:gd name="connsiteY78" fmla="*/ 179765 h 884939"/>
                <a:gd name="connsiteX79" fmla="*/ 499002 w 876281"/>
                <a:gd name="connsiteY79" fmla="*/ 178479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02859 w 876281"/>
                <a:gd name="connsiteY69" fmla="*/ 179765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456568 w 876281"/>
                <a:gd name="connsiteY74" fmla="*/ 129616 h 884939"/>
                <a:gd name="connsiteX75" fmla="*/ 510317 w 876281"/>
                <a:gd name="connsiteY75" fmla="*/ 144532 h 884939"/>
                <a:gd name="connsiteX76" fmla="*/ 514175 w 876281"/>
                <a:gd name="connsiteY76" fmla="*/ 145818 h 884939"/>
                <a:gd name="connsiteX77" fmla="*/ 525491 w 876281"/>
                <a:gd name="connsiteY77" fmla="*/ 168450 h 884939"/>
                <a:gd name="connsiteX78" fmla="*/ 502859 w 876281"/>
                <a:gd name="connsiteY78" fmla="*/ 179765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25491 w 876281"/>
                <a:gd name="connsiteY69" fmla="*/ 168450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456568 w 876281"/>
                <a:gd name="connsiteY74" fmla="*/ 129616 h 884939"/>
                <a:gd name="connsiteX75" fmla="*/ 510317 w 876281"/>
                <a:gd name="connsiteY75" fmla="*/ 144532 h 884939"/>
                <a:gd name="connsiteX76" fmla="*/ 514175 w 876281"/>
                <a:gd name="connsiteY76" fmla="*/ 145818 h 884939"/>
                <a:gd name="connsiteX77" fmla="*/ 525491 w 876281"/>
                <a:gd name="connsiteY77" fmla="*/ 168450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25491 w 876281"/>
                <a:gd name="connsiteY69" fmla="*/ 168450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510317 w 876281"/>
                <a:gd name="connsiteY74" fmla="*/ 144532 h 884939"/>
                <a:gd name="connsiteX75" fmla="*/ 514175 w 876281"/>
                <a:gd name="connsiteY75" fmla="*/ 145818 h 884939"/>
                <a:gd name="connsiteX76" fmla="*/ 525491 w 876281"/>
                <a:gd name="connsiteY76" fmla="*/ 168450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14175 w 876281"/>
                <a:gd name="connsiteY69" fmla="*/ 145818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510317 w 876281"/>
                <a:gd name="connsiteY74" fmla="*/ 144532 h 884939"/>
                <a:gd name="connsiteX75" fmla="*/ 514175 w 876281"/>
                <a:gd name="connsiteY75" fmla="*/ 145818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10317 w 876281"/>
                <a:gd name="connsiteY69" fmla="*/ 144532 h 884939"/>
                <a:gd name="connsiteX70" fmla="*/ 420563 w 876281"/>
                <a:gd name="connsiteY70" fmla="*/ 127559 h 884939"/>
                <a:gd name="connsiteX71" fmla="*/ 420563 w 876281"/>
                <a:gd name="connsiteY71" fmla="*/ 89497 h 884939"/>
                <a:gd name="connsiteX72" fmla="*/ 438565 w 876281"/>
                <a:gd name="connsiteY72" fmla="*/ 71495 h 884939"/>
                <a:gd name="connsiteX73" fmla="*/ 456568 w 876281"/>
                <a:gd name="connsiteY73" fmla="*/ 89497 h 884939"/>
                <a:gd name="connsiteX74" fmla="*/ 510317 w 876281"/>
                <a:gd name="connsiteY74" fmla="*/ 144532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510317 w 876281"/>
                <a:gd name="connsiteY69" fmla="*/ 144532 h 884939"/>
                <a:gd name="connsiteX70" fmla="*/ 420563 w 876281"/>
                <a:gd name="connsiteY70" fmla="*/ 127559 h 884939"/>
                <a:gd name="connsiteX71" fmla="*/ 420563 w 876281"/>
                <a:gd name="connsiteY71" fmla="*/ 89497 h 884939"/>
                <a:gd name="connsiteX72" fmla="*/ 438565 w 876281"/>
                <a:gd name="connsiteY72" fmla="*/ 71495 h 884939"/>
                <a:gd name="connsiteX73" fmla="*/ 510317 w 876281"/>
                <a:gd name="connsiteY73" fmla="*/ 144532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38565 w 876281"/>
                <a:gd name="connsiteY69" fmla="*/ 71495 h 884939"/>
                <a:gd name="connsiteX70" fmla="*/ 420563 w 876281"/>
                <a:gd name="connsiteY70" fmla="*/ 127559 h 884939"/>
                <a:gd name="connsiteX71" fmla="*/ 420563 w 876281"/>
                <a:gd name="connsiteY71" fmla="*/ 89497 h 884939"/>
                <a:gd name="connsiteX72" fmla="*/ 438565 w 876281"/>
                <a:gd name="connsiteY72" fmla="*/ 71495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 name="connsiteX69" fmla="*/ 420563 w 876281"/>
                <a:gd name="connsiteY69" fmla="*/ 89497 h 884939"/>
                <a:gd name="connsiteX70" fmla="*/ 420563 w 876281"/>
                <a:gd name="connsiteY70" fmla="*/ 127559 h 884939"/>
                <a:gd name="connsiteX71" fmla="*/ 420563 w 876281"/>
                <a:gd name="connsiteY71" fmla="*/ 89497 h 884939"/>
                <a:gd name="connsiteX0" fmla="*/ 412334 w 876281"/>
                <a:gd name="connsiteY0" fmla="*/ 884939 h 884939"/>
                <a:gd name="connsiteX1" fmla="*/ 358841 w 876281"/>
                <a:gd name="connsiteY1" fmla="*/ 875424 h 884939"/>
                <a:gd name="connsiteX2" fmla="*/ 264715 w 876281"/>
                <a:gd name="connsiteY2" fmla="*/ 847649 h 884939"/>
                <a:gd name="connsiteX3" fmla="*/ 76720 w 876281"/>
                <a:gd name="connsiteY3" fmla="*/ 823732 h 884939"/>
                <a:gd name="connsiteX4" fmla="*/ 56661 w 876281"/>
                <a:gd name="connsiteY4" fmla="*/ 808044 h 884939"/>
                <a:gd name="connsiteX5" fmla="*/ 72348 w 876281"/>
                <a:gd name="connsiteY5" fmla="*/ 787984 h 884939"/>
                <a:gd name="connsiteX6" fmla="*/ 275773 w 876281"/>
                <a:gd name="connsiteY6" fmla="*/ 813445 h 884939"/>
                <a:gd name="connsiteX7" fmla="*/ 369900 w 876281"/>
                <a:gd name="connsiteY7" fmla="*/ 841219 h 884939"/>
                <a:gd name="connsiteX8" fmla="*/ 374529 w 876281"/>
                <a:gd name="connsiteY8" fmla="*/ 843277 h 884939"/>
                <a:gd name="connsiteX9" fmla="*/ 527548 w 876281"/>
                <a:gd name="connsiteY9" fmla="*/ 816788 h 884939"/>
                <a:gd name="connsiteX10" fmla="*/ 830500 w 876281"/>
                <a:gd name="connsiteY10" fmla="*/ 625450 h 884939"/>
                <a:gd name="connsiteX11" fmla="*/ 832043 w 876281"/>
                <a:gd name="connsiteY11" fmla="*/ 624678 h 884939"/>
                <a:gd name="connsiteX12" fmla="*/ 840530 w 876281"/>
                <a:gd name="connsiteY12" fmla="*/ 610791 h 884939"/>
                <a:gd name="connsiteX13" fmla="*/ 830500 w 876281"/>
                <a:gd name="connsiteY13" fmla="*/ 594589 h 884939"/>
                <a:gd name="connsiteX14" fmla="*/ 763635 w 876281"/>
                <a:gd name="connsiteY14" fmla="*/ 614905 h 884939"/>
                <a:gd name="connsiteX15" fmla="*/ 742032 w 876281"/>
                <a:gd name="connsiteY15" fmla="*/ 614648 h 884939"/>
                <a:gd name="connsiteX16" fmla="*/ 736374 w 876281"/>
                <a:gd name="connsiteY16" fmla="*/ 593817 h 884939"/>
                <a:gd name="connsiteX17" fmla="*/ 735860 w 876281"/>
                <a:gd name="connsiteY17" fmla="*/ 563728 h 884939"/>
                <a:gd name="connsiteX18" fmla="*/ 688282 w 876281"/>
                <a:gd name="connsiteY18" fmla="*/ 575043 h 884939"/>
                <a:gd name="connsiteX19" fmla="*/ 668994 w 876281"/>
                <a:gd name="connsiteY19" fmla="*/ 588159 h 884939"/>
                <a:gd name="connsiteX20" fmla="*/ 650478 w 876281"/>
                <a:gd name="connsiteY20" fmla="*/ 589188 h 884939"/>
                <a:gd name="connsiteX21" fmla="*/ 640705 w 876281"/>
                <a:gd name="connsiteY21" fmla="*/ 573243 h 884939"/>
                <a:gd name="connsiteX22" fmla="*/ 636590 w 876281"/>
                <a:gd name="connsiteY22" fmla="*/ 558070 h 884939"/>
                <a:gd name="connsiteX23" fmla="*/ 587470 w 876281"/>
                <a:gd name="connsiteY23" fmla="*/ 571443 h 884939"/>
                <a:gd name="connsiteX24" fmla="*/ 511346 w 876281"/>
                <a:gd name="connsiteY24" fmla="*/ 611819 h 884939"/>
                <a:gd name="connsiteX25" fmla="*/ 560209 w 876281"/>
                <a:gd name="connsiteY25" fmla="*/ 613877 h 884939"/>
                <a:gd name="connsiteX26" fmla="*/ 604186 w 876281"/>
                <a:gd name="connsiteY26" fmla="*/ 655025 h 884939"/>
                <a:gd name="connsiteX27" fmla="*/ 566124 w 876281"/>
                <a:gd name="connsiteY27" fmla="*/ 711346 h 884939"/>
                <a:gd name="connsiteX28" fmla="*/ 259829 w 876281"/>
                <a:gd name="connsiteY28" fmla="*/ 686143 h 884939"/>
                <a:gd name="connsiteX29" fmla="*/ 252114 w 876281"/>
                <a:gd name="connsiteY29" fmla="*/ 661968 h 884939"/>
                <a:gd name="connsiteX30" fmla="*/ 276288 w 876281"/>
                <a:gd name="connsiteY30" fmla="*/ 654253 h 884939"/>
                <a:gd name="connsiteX31" fmla="*/ 551722 w 876281"/>
                <a:gd name="connsiteY31" fmla="*/ 678685 h 884939"/>
                <a:gd name="connsiteX32" fmla="*/ 552751 w 876281"/>
                <a:gd name="connsiteY32" fmla="*/ 678171 h 884939"/>
                <a:gd name="connsiteX33" fmla="*/ 568696 w 876281"/>
                <a:gd name="connsiteY33" fmla="*/ 660683 h 884939"/>
                <a:gd name="connsiteX34" fmla="*/ 558152 w 876281"/>
                <a:gd name="connsiteY34" fmla="*/ 649881 h 884939"/>
                <a:gd name="connsiteX35" fmla="*/ 495658 w 876281"/>
                <a:gd name="connsiteY35" fmla="*/ 647567 h 884939"/>
                <a:gd name="connsiteX36" fmla="*/ 312035 w 876281"/>
                <a:gd name="connsiteY36" fmla="*/ 580701 h 884939"/>
                <a:gd name="connsiteX37" fmla="*/ 290690 w 876281"/>
                <a:gd name="connsiteY37" fmla="*/ 564756 h 884939"/>
                <a:gd name="connsiteX38" fmla="*/ 236683 w 876281"/>
                <a:gd name="connsiteY38" fmla="*/ 524637 h 884939"/>
                <a:gd name="connsiteX39" fmla="*/ 163902 w 876281"/>
                <a:gd name="connsiteY39" fmla="*/ 526437 h 884939"/>
                <a:gd name="connsiteX40" fmla="*/ 24771 w 876281"/>
                <a:gd name="connsiteY40" fmla="*/ 583016 h 884939"/>
                <a:gd name="connsiteX41" fmla="*/ 1368 w 876281"/>
                <a:gd name="connsiteY41" fmla="*/ 573243 h 884939"/>
                <a:gd name="connsiteX42" fmla="*/ 11141 w 876281"/>
                <a:gd name="connsiteY42" fmla="*/ 549840 h 884939"/>
                <a:gd name="connsiteX43" fmla="*/ 150272 w 876281"/>
                <a:gd name="connsiteY43" fmla="*/ 493262 h 884939"/>
                <a:gd name="connsiteX44" fmla="*/ 258029 w 876281"/>
                <a:gd name="connsiteY44" fmla="*/ 495833 h 884939"/>
                <a:gd name="connsiteX45" fmla="*/ 312035 w 876281"/>
                <a:gd name="connsiteY45" fmla="*/ 535953 h 884939"/>
                <a:gd name="connsiteX46" fmla="*/ 333381 w 876281"/>
                <a:gd name="connsiteY46" fmla="*/ 551898 h 884939"/>
                <a:gd name="connsiteX47" fmla="*/ 448081 w 876281"/>
                <a:gd name="connsiteY47" fmla="*/ 609505 h 884939"/>
                <a:gd name="connsiteX48" fmla="*/ 456311 w 876281"/>
                <a:gd name="connsiteY48" fmla="*/ 600504 h 884939"/>
                <a:gd name="connsiteX49" fmla="*/ 570496 w 876281"/>
                <a:gd name="connsiteY49" fmla="*/ 539810 h 884939"/>
                <a:gd name="connsiteX50" fmla="*/ 654850 w 876281"/>
                <a:gd name="connsiteY50" fmla="*/ 527209 h 884939"/>
                <a:gd name="connsiteX51" fmla="*/ 670023 w 876281"/>
                <a:gd name="connsiteY51" fmla="*/ 543411 h 884939"/>
                <a:gd name="connsiteX52" fmla="*/ 757977 w 876281"/>
                <a:gd name="connsiteY52" fmla="*/ 535438 h 884939"/>
                <a:gd name="connsiteX53" fmla="*/ 775208 w 876281"/>
                <a:gd name="connsiteY53" fmla="*/ 566042 h 884939"/>
                <a:gd name="connsiteX54" fmla="*/ 846702 w 876281"/>
                <a:gd name="connsiteY54" fmla="*/ 562442 h 884939"/>
                <a:gd name="connsiteX55" fmla="*/ 876277 w 876281"/>
                <a:gd name="connsiteY55" fmla="*/ 610791 h 884939"/>
                <a:gd name="connsiteX56" fmla="*/ 849017 w 876281"/>
                <a:gd name="connsiteY56" fmla="*/ 656311 h 884939"/>
                <a:gd name="connsiteX57" fmla="*/ 546579 w 876281"/>
                <a:gd name="connsiteY57" fmla="*/ 847392 h 884939"/>
                <a:gd name="connsiteX58" fmla="*/ 412334 w 876281"/>
                <a:gd name="connsiteY58" fmla="*/ 884939 h 884939"/>
                <a:gd name="connsiteX59" fmla="*/ 438308 w 876281"/>
                <a:gd name="connsiteY59" fmla="*/ 485546 h 884939"/>
                <a:gd name="connsiteX60" fmla="*/ 195535 w 876281"/>
                <a:gd name="connsiteY60" fmla="*/ 242773 h 884939"/>
                <a:gd name="connsiteX61" fmla="*/ 438308 w 876281"/>
                <a:gd name="connsiteY61" fmla="*/ 0 h 884939"/>
                <a:gd name="connsiteX62" fmla="*/ 681082 w 876281"/>
                <a:gd name="connsiteY62" fmla="*/ 242773 h 884939"/>
                <a:gd name="connsiteX63" fmla="*/ 438308 w 876281"/>
                <a:gd name="connsiteY63" fmla="*/ 485546 h 884939"/>
                <a:gd name="connsiteX64" fmla="*/ 438308 w 876281"/>
                <a:gd name="connsiteY64" fmla="*/ 36262 h 884939"/>
                <a:gd name="connsiteX65" fmla="*/ 231540 w 876281"/>
                <a:gd name="connsiteY65" fmla="*/ 243030 h 884939"/>
                <a:gd name="connsiteX66" fmla="*/ 438308 w 876281"/>
                <a:gd name="connsiteY66" fmla="*/ 449799 h 884939"/>
                <a:gd name="connsiteX67" fmla="*/ 645077 w 876281"/>
                <a:gd name="connsiteY67" fmla="*/ 243030 h 884939"/>
                <a:gd name="connsiteX68" fmla="*/ 438308 w 876281"/>
                <a:gd name="connsiteY68" fmla="*/ 36262 h 88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76281" h="884939">
                  <a:moveTo>
                    <a:pt x="412334" y="884939"/>
                  </a:moveTo>
                  <a:cubicBezTo>
                    <a:pt x="389702" y="884939"/>
                    <a:pt x="370671" y="881596"/>
                    <a:pt x="358841" y="875424"/>
                  </a:cubicBezTo>
                  <a:cubicBezTo>
                    <a:pt x="321294" y="865651"/>
                    <a:pt x="291204" y="856136"/>
                    <a:pt x="264715" y="847649"/>
                  </a:cubicBezTo>
                  <a:cubicBezTo>
                    <a:pt x="197593" y="826303"/>
                    <a:pt x="156959" y="813445"/>
                    <a:pt x="76720" y="823732"/>
                  </a:cubicBezTo>
                  <a:cubicBezTo>
                    <a:pt x="66948" y="825017"/>
                    <a:pt x="57946" y="818074"/>
                    <a:pt x="56661" y="808044"/>
                  </a:cubicBezTo>
                  <a:cubicBezTo>
                    <a:pt x="55375" y="798014"/>
                    <a:pt x="62318" y="789270"/>
                    <a:pt x="72348" y="787984"/>
                  </a:cubicBezTo>
                  <a:cubicBezTo>
                    <a:pt x="160559" y="776669"/>
                    <a:pt x="206336" y="791328"/>
                    <a:pt x="275773" y="813445"/>
                  </a:cubicBezTo>
                  <a:cubicBezTo>
                    <a:pt x="302263" y="821931"/>
                    <a:pt x="332352" y="831447"/>
                    <a:pt x="369900" y="841219"/>
                  </a:cubicBezTo>
                  <a:cubicBezTo>
                    <a:pt x="371443" y="841734"/>
                    <a:pt x="373243" y="842248"/>
                    <a:pt x="374529" y="843277"/>
                  </a:cubicBezTo>
                  <a:cubicBezTo>
                    <a:pt x="391502" y="853307"/>
                    <a:pt x="468912" y="853821"/>
                    <a:pt x="527548" y="816788"/>
                  </a:cubicBezTo>
                  <a:lnTo>
                    <a:pt x="830500" y="625450"/>
                  </a:lnTo>
                  <a:lnTo>
                    <a:pt x="832043" y="624678"/>
                  </a:lnTo>
                  <a:cubicBezTo>
                    <a:pt x="839244" y="621078"/>
                    <a:pt x="840530" y="614391"/>
                    <a:pt x="840530" y="610791"/>
                  </a:cubicBezTo>
                  <a:cubicBezTo>
                    <a:pt x="840530" y="605390"/>
                    <a:pt x="837958" y="598446"/>
                    <a:pt x="830500" y="594589"/>
                  </a:cubicBezTo>
                  <a:cubicBezTo>
                    <a:pt x="816098" y="587131"/>
                    <a:pt x="791152" y="594846"/>
                    <a:pt x="763635" y="614905"/>
                  </a:cubicBezTo>
                  <a:cubicBezTo>
                    <a:pt x="757205" y="619535"/>
                    <a:pt x="748461" y="619535"/>
                    <a:pt x="742032" y="614648"/>
                  </a:cubicBezTo>
                  <a:cubicBezTo>
                    <a:pt x="735603" y="609762"/>
                    <a:pt x="733288" y="601275"/>
                    <a:pt x="736374" y="593817"/>
                  </a:cubicBezTo>
                  <a:cubicBezTo>
                    <a:pt x="741775" y="579930"/>
                    <a:pt x="741775" y="568357"/>
                    <a:pt x="735860" y="563728"/>
                  </a:cubicBezTo>
                  <a:cubicBezTo>
                    <a:pt x="728916" y="558070"/>
                    <a:pt x="710914" y="559356"/>
                    <a:pt x="688282" y="575043"/>
                  </a:cubicBezTo>
                  <a:lnTo>
                    <a:pt x="668994" y="588159"/>
                  </a:lnTo>
                  <a:cubicBezTo>
                    <a:pt x="663594" y="592017"/>
                    <a:pt x="656393" y="592274"/>
                    <a:pt x="650478" y="589188"/>
                  </a:cubicBezTo>
                  <a:cubicBezTo>
                    <a:pt x="644563" y="586102"/>
                    <a:pt x="640962" y="579930"/>
                    <a:pt x="640705" y="573243"/>
                  </a:cubicBezTo>
                  <a:cubicBezTo>
                    <a:pt x="640705" y="565271"/>
                    <a:pt x="639162" y="559613"/>
                    <a:pt x="636590" y="558070"/>
                  </a:cubicBezTo>
                  <a:cubicBezTo>
                    <a:pt x="632475" y="555498"/>
                    <a:pt x="617302" y="555498"/>
                    <a:pt x="587470" y="571443"/>
                  </a:cubicBezTo>
                  <a:lnTo>
                    <a:pt x="511346" y="611819"/>
                  </a:lnTo>
                  <a:cubicBezTo>
                    <a:pt x="525491" y="612077"/>
                    <a:pt x="541435" y="612591"/>
                    <a:pt x="560209" y="613877"/>
                  </a:cubicBezTo>
                  <a:cubicBezTo>
                    <a:pt x="582326" y="615163"/>
                    <a:pt x="600843" y="632393"/>
                    <a:pt x="604186" y="655025"/>
                  </a:cubicBezTo>
                  <a:cubicBezTo>
                    <a:pt x="607015" y="674056"/>
                    <a:pt x="598528" y="698745"/>
                    <a:pt x="566124" y="711346"/>
                  </a:cubicBezTo>
                  <a:cubicBezTo>
                    <a:pt x="440108" y="768953"/>
                    <a:pt x="359613" y="737064"/>
                    <a:pt x="259829" y="686143"/>
                  </a:cubicBezTo>
                  <a:cubicBezTo>
                    <a:pt x="251085" y="681514"/>
                    <a:pt x="247484" y="670712"/>
                    <a:pt x="252114" y="661968"/>
                  </a:cubicBezTo>
                  <a:cubicBezTo>
                    <a:pt x="256743" y="653225"/>
                    <a:pt x="267544" y="649624"/>
                    <a:pt x="276288" y="654253"/>
                  </a:cubicBezTo>
                  <a:cubicBezTo>
                    <a:pt x="385587" y="710317"/>
                    <a:pt x="448081" y="726005"/>
                    <a:pt x="551722" y="678685"/>
                  </a:cubicBezTo>
                  <a:cubicBezTo>
                    <a:pt x="551980" y="678428"/>
                    <a:pt x="552494" y="678428"/>
                    <a:pt x="552751" y="678171"/>
                  </a:cubicBezTo>
                  <a:cubicBezTo>
                    <a:pt x="559438" y="675599"/>
                    <a:pt x="570239" y="669941"/>
                    <a:pt x="568696" y="660683"/>
                  </a:cubicBezTo>
                  <a:cubicBezTo>
                    <a:pt x="567925" y="655025"/>
                    <a:pt x="563038" y="650138"/>
                    <a:pt x="558152" y="649881"/>
                  </a:cubicBezTo>
                  <a:cubicBezTo>
                    <a:pt x="533206" y="648338"/>
                    <a:pt x="513146" y="648081"/>
                    <a:pt x="495658" y="647567"/>
                  </a:cubicBezTo>
                  <a:cubicBezTo>
                    <a:pt x="425964" y="646281"/>
                    <a:pt x="399989" y="645766"/>
                    <a:pt x="312035" y="580701"/>
                  </a:cubicBezTo>
                  <a:lnTo>
                    <a:pt x="290690" y="564756"/>
                  </a:lnTo>
                  <a:lnTo>
                    <a:pt x="236683" y="524637"/>
                  </a:lnTo>
                  <a:cubicBezTo>
                    <a:pt x="228196" y="518465"/>
                    <a:pt x="195792" y="513579"/>
                    <a:pt x="163902" y="526437"/>
                  </a:cubicBezTo>
                  <a:lnTo>
                    <a:pt x="24771" y="583016"/>
                  </a:lnTo>
                  <a:cubicBezTo>
                    <a:pt x="15513" y="586873"/>
                    <a:pt x="4968" y="582244"/>
                    <a:pt x="1368" y="573243"/>
                  </a:cubicBezTo>
                  <a:cubicBezTo>
                    <a:pt x="-2490" y="563985"/>
                    <a:pt x="2140" y="553441"/>
                    <a:pt x="11141" y="549840"/>
                  </a:cubicBezTo>
                  <a:lnTo>
                    <a:pt x="150272" y="493262"/>
                  </a:lnTo>
                  <a:cubicBezTo>
                    <a:pt x="188077" y="477831"/>
                    <a:pt x="235397" y="479117"/>
                    <a:pt x="258029" y="495833"/>
                  </a:cubicBezTo>
                  <a:lnTo>
                    <a:pt x="312035" y="535953"/>
                  </a:lnTo>
                  <a:lnTo>
                    <a:pt x="333381" y="551898"/>
                  </a:lnTo>
                  <a:cubicBezTo>
                    <a:pt x="389188" y="593303"/>
                    <a:pt x="414391" y="605390"/>
                    <a:pt x="448081" y="609505"/>
                  </a:cubicBezTo>
                  <a:cubicBezTo>
                    <a:pt x="449624" y="605904"/>
                    <a:pt x="452453" y="602561"/>
                    <a:pt x="456311" y="600504"/>
                  </a:cubicBezTo>
                  <a:lnTo>
                    <a:pt x="570496" y="539810"/>
                  </a:lnTo>
                  <a:cubicBezTo>
                    <a:pt x="607529" y="520265"/>
                    <a:pt x="635819" y="515893"/>
                    <a:pt x="654850" y="527209"/>
                  </a:cubicBezTo>
                  <a:cubicBezTo>
                    <a:pt x="659993" y="530295"/>
                    <a:pt x="665908" y="535438"/>
                    <a:pt x="670023" y="543411"/>
                  </a:cubicBezTo>
                  <a:cubicBezTo>
                    <a:pt x="703199" y="521551"/>
                    <a:pt x="736888" y="518465"/>
                    <a:pt x="757977" y="535438"/>
                  </a:cubicBezTo>
                  <a:cubicBezTo>
                    <a:pt x="767492" y="543154"/>
                    <a:pt x="773407" y="553698"/>
                    <a:pt x="775208" y="566042"/>
                  </a:cubicBezTo>
                  <a:cubicBezTo>
                    <a:pt x="810440" y="550097"/>
                    <a:pt x="834101" y="556270"/>
                    <a:pt x="846702" y="562442"/>
                  </a:cubicBezTo>
                  <a:cubicBezTo>
                    <a:pt x="864962" y="571700"/>
                    <a:pt x="876535" y="590217"/>
                    <a:pt x="876277" y="610791"/>
                  </a:cubicBezTo>
                  <a:cubicBezTo>
                    <a:pt x="876277" y="630336"/>
                    <a:pt x="865990" y="647052"/>
                    <a:pt x="849017" y="656311"/>
                  </a:cubicBezTo>
                  <a:lnTo>
                    <a:pt x="546579" y="847392"/>
                  </a:lnTo>
                  <a:cubicBezTo>
                    <a:pt x="504145" y="874138"/>
                    <a:pt x="452453" y="884939"/>
                    <a:pt x="412334" y="884939"/>
                  </a:cubicBezTo>
                  <a:close/>
                  <a:moveTo>
                    <a:pt x="438308" y="485546"/>
                  </a:moveTo>
                  <a:cubicBezTo>
                    <a:pt x="304577" y="485546"/>
                    <a:pt x="195535" y="376761"/>
                    <a:pt x="195535" y="242773"/>
                  </a:cubicBezTo>
                  <a:cubicBezTo>
                    <a:pt x="195535" y="108785"/>
                    <a:pt x="304320" y="0"/>
                    <a:pt x="438308" y="0"/>
                  </a:cubicBezTo>
                  <a:cubicBezTo>
                    <a:pt x="572296" y="0"/>
                    <a:pt x="681082" y="108785"/>
                    <a:pt x="681082" y="242773"/>
                  </a:cubicBezTo>
                  <a:cubicBezTo>
                    <a:pt x="681082" y="376761"/>
                    <a:pt x="572039" y="485546"/>
                    <a:pt x="438308" y="485546"/>
                  </a:cubicBezTo>
                  <a:close/>
                  <a:moveTo>
                    <a:pt x="438308" y="36262"/>
                  </a:moveTo>
                  <a:cubicBezTo>
                    <a:pt x="324380" y="36262"/>
                    <a:pt x="231540" y="128845"/>
                    <a:pt x="231540" y="243030"/>
                  </a:cubicBezTo>
                  <a:cubicBezTo>
                    <a:pt x="231540" y="357216"/>
                    <a:pt x="324123" y="449799"/>
                    <a:pt x="438308" y="449799"/>
                  </a:cubicBezTo>
                  <a:cubicBezTo>
                    <a:pt x="552494" y="449799"/>
                    <a:pt x="645077" y="357216"/>
                    <a:pt x="645077" y="243030"/>
                  </a:cubicBezTo>
                  <a:cubicBezTo>
                    <a:pt x="645077" y="128845"/>
                    <a:pt x="552237" y="36262"/>
                    <a:pt x="438308" y="36262"/>
                  </a:cubicBezTo>
                  <a:close/>
                </a:path>
              </a:pathLst>
            </a:custGeom>
            <a:grpFill/>
            <a:ln w="257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2F41F6A-6E73-A240-520E-69148002BCF0}"/>
                </a:ext>
              </a:extLst>
            </p:cNvPr>
            <p:cNvSpPr/>
            <p:nvPr/>
          </p:nvSpPr>
          <p:spPr>
            <a:xfrm>
              <a:off x="6841034" y="200243"/>
              <a:ext cx="63100" cy="124261"/>
            </a:xfrm>
            <a:custGeom>
              <a:avLst/>
              <a:gdLst>
                <a:gd name="connsiteX0" fmla="*/ 75928 w 87684"/>
                <a:gd name="connsiteY0" fmla="*/ 54374 h 172674"/>
                <a:gd name="connsiteX1" fmla="*/ 81806 w 87684"/>
                <a:gd name="connsiteY1" fmla="*/ 60252 h 172674"/>
                <a:gd name="connsiteX2" fmla="*/ 81806 w 87684"/>
                <a:gd name="connsiteY2" fmla="*/ 60252 h 172674"/>
                <a:gd name="connsiteX3" fmla="*/ 87685 w 87684"/>
                <a:gd name="connsiteY3" fmla="*/ 54374 h 172674"/>
                <a:gd name="connsiteX4" fmla="*/ 49721 w 87684"/>
                <a:gd name="connsiteY4" fmla="*/ 21064 h 172674"/>
                <a:gd name="connsiteX5" fmla="*/ 49721 w 87684"/>
                <a:gd name="connsiteY5" fmla="*/ 20329 h 172674"/>
                <a:gd name="connsiteX6" fmla="*/ 49721 w 87684"/>
                <a:gd name="connsiteY6" fmla="*/ 17635 h 172674"/>
                <a:gd name="connsiteX7" fmla="*/ 49721 w 87684"/>
                <a:gd name="connsiteY7" fmla="*/ 5878 h 172674"/>
                <a:gd name="connsiteX8" fmla="*/ 43842 w 87684"/>
                <a:gd name="connsiteY8" fmla="*/ 0 h 172674"/>
                <a:gd name="connsiteX9" fmla="*/ 37964 w 87684"/>
                <a:gd name="connsiteY9" fmla="*/ 5878 h 172674"/>
                <a:gd name="connsiteX10" fmla="*/ 37964 w 87684"/>
                <a:gd name="connsiteY10" fmla="*/ 17635 h 172674"/>
                <a:gd name="connsiteX11" fmla="*/ 37964 w 87684"/>
                <a:gd name="connsiteY11" fmla="*/ 20329 h 172674"/>
                <a:gd name="connsiteX12" fmla="*/ 37964 w 87684"/>
                <a:gd name="connsiteY12" fmla="*/ 21064 h 172674"/>
                <a:gd name="connsiteX13" fmla="*/ 245 w 87684"/>
                <a:gd name="connsiteY13" fmla="*/ 54374 h 172674"/>
                <a:gd name="connsiteX14" fmla="*/ 37964 w 87684"/>
                <a:gd name="connsiteY14" fmla="*/ 91358 h 172674"/>
                <a:gd name="connsiteX15" fmla="*/ 37964 w 87684"/>
                <a:gd name="connsiteY15" fmla="*/ 140099 h 172674"/>
                <a:gd name="connsiteX16" fmla="*/ 11757 w 87684"/>
                <a:gd name="connsiteY16" fmla="*/ 118300 h 172674"/>
                <a:gd name="connsiteX17" fmla="*/ 5878 w 87684"/>
                <a:gd name="connsiteY17" fmla="*/ 112422 h 172674"/>
                <a:gd name="connsiteX18" fmla="*/ 5878 w 87684"/>
                <a:gd name="connsiteY18" fmla="*/ 112422 h 172674"/>
                <a:gd name="connsiteX19" fmla="*/ 0 w 87684"/>
                <a:gd name="connsiteY19" fmla="*/ 118300 h 172674"/>
                <a:gd name="connsiteX20" fmla="*/ 37964 w 87684"/>
                <a:gd name="connsiteY20" fmla="*/ 151611 h 172674"/>
                <a:gd name="connsiteX21" fmla="*/ 37964 w 87684"/>
                <a:gd name="connsiteY21" fmla="*/ 155040 h 172674"/>
                <a:gd name="connsiteX22" fmla="*/ 37964 w 87684"/>
                <a:gd name="connsiteY22" fmla="*/ 155530 h 172674"/>
                <a:gd name="connsiteX23" fmla="*/ 37964 w 87684"/>
                <a:gd name="connsiteY23" fmla="*/ 166796 h 172674"/>
                <a:gd name="connsiteX24" fmla="*/ 43842 w 87684"/>
                <a:gd name="connsiteY24" fmla="*/ 172675 h 172674"/>
                <a:gd name="connsiteX25" fmla="*/ 49721 w 87684"/>
                <a:gd name="connsiteY25" fmla="*/ 166796 h 172674"/>
                <a:gd name="connsiteX26" fmla="*/ 49721 w 87684"/>
                <a:gd name="connsiteY26" fmla="*/ 152345 h 172674"/>
                <a:gd name="connsiteX27" fmla="*/ 49721 w 87684"/>
                <a:gd name="connsiteY27" fmla="*/ 151856 h 172674"/>
                <a:gd name="connsiteX28" fmla="*/ 49721 w 87684"/>
                <a:gd name="connsiteY28" fmla="*/ 151611 h 172674"/>
                <a:gd name="connsiteX29" fmla="*/ 74703 w 87684"/>
                <a:gd name="connsiteY29" fmla="*/ 143038 h 172674"/>
                <a:gd name="connsiteX30" fmla="*/ 87685 w 87684"/>
                <a:gd name="connsiteY30" fmla="*/ 118300 h 172674"/>
                <a:gd name="connsiteX31" fmla="*/ 49721 w 87684"/>
                <a:gd name="connsiteY31" fmla="*/ 81316 h 172674"/>
                <a:gd name="connsiteX32" fmla="*/ 49721 w 87684"/>
                <a:gd name="connsiteY32" fmla="*/ 32575 h 172674"/>
                <a:gd name="connsiteX33" fmla="*/ 75928 w 87684"/>
                <a:gd name="connsiteY33" fmla="*/ 54374 h 172674"/>
                <a:gd name="connsiteX34" fmla="*/ 12001 w 87684"/>
                <a:gd name="connsiteY34" fmla="*/ 54374 h 172674"/>
                <a:gd name="connsiteX35" fmla="*/ 38209 w 87684"/>
                <a:gd name="connsiteY35" fmla="*/ 32575 h 172674"/>
                <a:gd name="connsiteX36" fmla="*/ 38209 w 87684"/>
                <a:gd name="connsiteY36" fmla="*/ 79112 h 172674"/>
                <a:gd name="connsiteX37" fmla="*/ 12001 w 87684"/>
                <a:gd name="connsiteY37" fmla="*/ 54374 h 172674"/>
                <a:gd name="connsiteX38" fmla="*/ 75928 w 87684"/>
                <a:gd name="connsiteY38" fmla="*/ 118300 h 172674"/>
                <a:gd name="connsiteX39" fmla="*/ 67845 w 87684"/>
                <a:gd name="connsiteY39" fmla="*/ 133731 h 172674"/>
                <a:gd name="connsiteX40" fmla="*/ 49965 w 87684"/>
                <a:gd name="connsiteY40" fmla="*/ 140099 h 172674"/>
                <a:gd name="connsiteX41" fmla="*/ 49965 w 87684"/>
                <a:gd name="connsiteY41" fmla="*/ 93563 h 172674"/>
                <a:gd name="connsiteX42" fmla="*/ 75928 w 87684"/>
                <a:gd name="connsiteY42" fmla="*/ 118300 h 17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684" h="172674">
                  <a:moveTo>
                    <a:pt x="75928" y="54374"/>
                  </a:moveTo>
                  <a:cubicBezTo>
                    <a:pt x="75928" y="57558"/>
                    <a:pt x="78622" y="60252"/>
                    <a:pt x="81806" y="60252"/>
                  </a:cubicBezTo>
                  <a:lnTo>
                    <a:pt x="81806" y="60252"/>
                  </a:lnTo>
                  <a:cubicBezTo>
                    <a:pt x="84990" y="60252"/>
                    <a:pt x="87685" y="57558"/>
                    <a:pt x="87685" y="54374"/>
                  </a:cubicBezTo>
                  <a:cubicBezTo>
                    <a:pt x="87685" y="36004"/>
                    <a:pt x="72254" y="23023"/>
                    <a:pt x="49721" y="21064"/>
                  </a:cubicBezTo>
                  <a:lnTo>
                    <a:pt x="49721" y="20329"/>
                  </a:lnTo>
                  <a:lnTo>
                    <a:pt x="49721" y="17635"/>
                  </a:lnTo>
                  <a:lnTo>
                    <a:pt x="49721" y="5878"/>
                  </a:lnTo>
                  <a:cubicBezTo>
                    <a:pt x="49721" y="2694"/>
                    <a:pt x="47026" y="0"/>
                    <a:pt x="43842" y="0"/>
                  </a:cubicBezTo>
                  <a:cubicBezTo>
                    <a:pt x="40658" y="0"/>
                    <a:pt x="37964" y="2694"/>
                    <a:pt x="37964" y="5878"/>
                  </a:cubicBezTo>
                  <a:lnTo>
                    <a:pt x="37964" y="17635"/>
                  </a:lnTo>
                  <a:lnTo>
                    <a:pt x="37964" y="20329"/>
                  </a:lnTo>
                  <a:lnTo>
                    <a:pt x="37964" y="21064"/>
                  </a:lnTo>
                  <a:cubicBezTo>
                    <a:pt x="15431" y="23023"/>
                    <a:pt x="245" y="36249"/>
                    <a:pt x="245" y="54374"/>
                  </a:cubicBezTo>
                  <a:cubicBezTo>
                    <a:pt x="245" y="72499"/>
                    <a:pt x="14940" y="86460"/>
                    <a:pt x="37964" y="91358"/>
                  </a:cubicBezTo>
                  <a:lnTo>
                    <a:pt x="37964" y="140099"/>
                  </a:lnTo>
                  <a:cubicBezTo>
                    <a:pt x="24493" y="138630"/>
                    <a:pt x="11757" y="131527"/>
                    <a:pt x="11757" y="118300"/>
                  </a:cubicBezTo>
                  <a:cubicBezTo>
                    <a:pt x="11757" y="115116"/>
                    <a:pt x="9062" y="112422"/>
                    <a:pt x="5878" y="112422"/>
                  </a:cubicBezTo>
                  <a:lnTo>
                    <a:pt x="5878" y="112422"/>
                  </a:lnTo>
                  <a:cubicBezTo>
                    <a:pt x="2694" y="112422"/>
                    <a:pt x="0" y="115116"/>
                    <a:pt x="0" y="118300"/>
                  </a:cubicBezTo>
                  <a:cubicBezTo>
                    <a:pt x="0" y="136670"/>
                    <a:pt x="15431" y="149651"/>
                    <a:pt x="37964" y="151611"/>
                  </a:cubicBezTo>
                  <a:lnTo>
                    <a:pt x="37964" y="155040"/>
                  </a:lnTo>
                  <a:cubicBezTo>
                    <a:pt x="37964" y="155285"/>
                    <a:pt x="37964" y="155285"/>
                    <a:pt x="37964" y="155530"/>
                  </a:cubicBezTo>
                  <a:lnTo>
                    <a:pt x="37964" y="166796"/>
                  </a:lnTo>
                  <a:cubicBezTo>
                    <a:pt x="37964" y="169980"/>
                    <a:pt x="40658" y="172675"/>
                    <a:pt x="43842" y="172675"/>
                  </a:cubicBezTo>
                  <a:cubicBezTo>
                    <a:pt x="47026" y="172675"/>
                    <a:pt x="49721" y="169980"/>
                    <a:pt x="49721" y="166796"/>
                  </a:cubicBezTo>
                  <a:lnTo>
                    <a:pt x="49721" y="152345"/>
                  </a:lnTo>
                  <a:cubicBezTo>
                    <a:pt x="49721" y="152101"/>
                    <a:pt x="49721" y="152101"/>
                    <a:pt x="49721" y="151856"/>
                  </a:cubicBezTo>
                  <a:lnTo>
                    <a:pt x="49721" y="151611"/>
                  </a:lnTo>
                  <a:cubicBezTo>
                    <a:pt x="59518" y="150876"/>
                    <a:pt x="68090" y="147937"/>
                    <a:pt x="74703" y="143038"/>
                  </a:cubicBezTo>
                  <a:cubicBezTo>
                    <a:pt x="83031" y="136915"/>
                    <a:pt x="87685" y="128097"/>
                    <a:pt x="87685" y="118300"/>
                  </a:cubicBezTo>
                  <a:cubicBezTo>
                    <a:pt x="87685" y="100176"/>
                    <a:pt x="72989" y="86215"/>
                    <a:pt x="49721" y="81316"/>
                  </a:cubicBezTo>
                  <a:lnTo>
                    <a:pt x="49721" y="32575"/>
                  </a:lnTo>
                  <a:cubicBezTo>
                    <a:pt x="63192" y="34045"/>
                    <a:pt x="75928" y="41148"/>
                    <a:pt x="75928" y="54374"/>
                  </a:cubicBezTo>
                  <a:close/>
                  <a:moveTo>
                    <a:pt x="12001" y="54374"/>
                  </a:moveTo>
                  <a:cubicBezTo>
                    <a:pt x="12001" y="42863"/>
                    <a:pt x="22533" y="34290"/>
                    <a:pt x="38209" y="32575"/>
                  </a:cubicBezTo>
                  <a:lnTo>
                    <a:pt x="38209" y="79112"/>
                  </a:lnTo>
                  <a:cubicBezTo>
                    <a:pt x="21798" y="75193"/>
                    <a:pt x="11757" y="66131"/>
                    <a:pt x="12001" y="54374"/>
                  </a:cubicBezTo>
                  <a:close/>
                  <a:moveTo>
                    <a:pt x="75928" y="118300"/>
                  </a:moveTo>
                  <a:cubicBezTo>
                    <a:pt x="75928" y="125893"/>
                    <a:pt x="71519" y="130792"/>
                    <a:pt x="67845" y="133731"/>
                  </a:cubicBezTo>
                  <a:cubicBezTo>
                    <a:pt x="63192" y="137160"/>
                    <a:pt x="57068" y="139364"/>
                    <a:pt x="49965" y="140099"/>
                  </a:cubicBezTo>
                  <a:lnTo>
                    <a:pt x="49965" y="93563"/>
                  </a:lnTo>
                  <a:cubicBezTo>
                    <a:pt x="66131" y="97237"/>
                    <a:pt x="75928" y="106299"/>
                    <a:pt x="75928" y="118300"/>
                  </a:cubicBezTo>
                  <a:close/>
                </a:path>
              </a:pathLst>
            </a:custGeom>
            <a:grpFill/>
            <a:ln w="2449" cap="flat">
              <a:noFill/>
              <a:prstDash val="solid"/>
              <a:miter/>
            </a:ln>
          </p:spPr>
          <p:txBody>
            <a:bodyPr rtlCol="0" anchor="ctr"/>
            <a:lstStyle/>
            <a:p>
              <a:endParaRPr lang="en-US"/>
            </a:p>
          </p:txBody>
        </p:sp>
      </p:grpSp>
    </p:spTree>
    <p:extLst>
      <p:ext uri="{BB962C8B-B14F-4D97-AF65-F5344CB8AC3E}">
        <p14:creationId xmlns:p14="http://schemas.microsoft.com/office/powerpoint/2010/main" val="180143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ppt_w</p:attrName>
                                        </p:attrNameLst>
                                      </p:cBhvr>
                                      <p:tavLst>
                                        <p:tav tm="0" fmla="#ppt_w*sin(2.5*pi*$)">
                                          <p:val>
                                            <p:fltVal val="0"/>
                                          </p:val>
                                        </p:tav>
                                        <p:tav tm="100000">
                                          <p:val>
                                            <p:fltVal val="1"/>
                                          </p:val>
                                        </p:tav>
                                      </p:tavLst>
                                    </p:anim>
                                    <p:anim calcmode="lin" valueType="num">
                                      <p:cBhvr>
                                        <p:cTn id="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5255CFAF-1D36-9390-BEFB-6F012D429E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994" b="27894"/>
          <a:stretch/>
        </p:blipFill>
        <p:spPr bwMode="auto">
          <a:xfrm>
            <a:off x="-1" y="-1"/>
            <a:ext cx="12192001" cy="40576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079DBEC-031A-AD4D-3D9F-82B0D587922E}"/>
              </a:ext>
            </a:extLst>
          </p:cNvPr>
          <p:cNvSpPr/>
          <p:nvPr/>
        </p:nvSpPr>
        <p:spPr>
          <a:xfrm>
            <a:off x="-1" y="0"/>
            <a:ext cx="12192001" cy="405765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A9AA808-E0A9-A2FD-93B3-9F1DD6FD6067}"/>
              </a:ext>
            </a:extLst>
          </p:cNvPr>
          <p:cNvSpPr txBox="1"/>
          <p:nvPr/>
        </p:nvSpPr>
        <p:spPr>
          <a:xfrm>
            <a:off x="304800" y="932102"/>
            <a:ext cx="11582398" cy="811312"/>
          </a:xfrm>
          <a:prstGeom prst="rect">
            <a:avLst/>
          </a:prstGeom>
          <a:noFill/>
        </p:spPr>
        <p:txBody>
          <a:bodyPr wrap="square" lIns="0" tIns="0" rIns="0" bIns="0">
            <a:spAutoFit/>
          </a:bodyPr>
          <a:lstStyle/>
          <a:p>
            <a:pPr>
              <a:lnSpc>
                <a:spcPct val="115000"/>
              </a:lnSpc>
            </a:pPr>
            <a:r>
              <a:rPr lang="en-US" sz="2400" b="1" dirty="0">
                <a:solidFill>
                  <a:srgbClr val="00B050"/>
                </a:solidFill>
                <a:ea typeface="Calibri" panose="020F0502020204030204" pitchFamily="34" charset="0"/>
                <a:cs typeface="Times New Roman" panose="02020603050405020304" pitchFamily="18" charset="0"/>
              </a:rPr>
              <a:t>ALL cryptocurrency users at one point in time have the potential to</a:t>
            </a:r>
          </a:p>
          <a:p>
            <a:pPr>
              <a:lnSpc>
                <a:spcPct val="115000"/>
              </a:lnSpc>
            </a:pPr>
            <a:r>
              <a:rPr lang="en-US" sz="2400" b="1" dirty="0">
                <a:solidFill>
                  <a:srgbClr val="00B050"/>
                </a:solidFill>
                <a:ea typeface="Calibri" panose="020F0502020204030204" pitchFamily="34" charset="0"/>
                <a:cs typeface="Times New Roman" panose="02020603050405020304" pitchFamily="18" charset="0"/>
              </a:rPr>
              <a:t>														   </a:t>
            </a:r>
            <a:r>
              <a:rPr lang="en-US" sz="2400" b="1" dirty="0">
                <a:solidFill>
                  <a:srgbClr val="FF0000"/>
                </a:solidFill>
                <a:ea typeface="Calibri" panose="020F0502020204030204" pitchFamily="34" charset="0"/>
                <a:cs typeface="Times New Roman" panose="02020603050405020304" pitchFamily="18" charset="0"/>
              </a:rPr>
              <a:t>LOSE THEIR PASSWORDS OR KEYS</a:t>
            </a:r>
            <a:endParaRPr lang="en-US" sz="2000" dirty="0">
              <a:solidFill>
                <a:srgbClr val="FF0000"/>
              </a:solidFill>
              <a:ea typeface="Calibri" panose="020F0502020204030204" pitchFamily="34" charset="0"/>
              <a:cs typeface="Times New Roman" panose="02020603050405020304" pitchFamily="18" charset="0"/>
            </a:endParaRPr>
          </a:p>
        </p:txBody>
      </p:sp>
      <p:cxnSp>
        <p:nvCxnSpPr>
          <p:cNvPr id="46" name="Straight Connector 45">
            <a:extLst>
              <a:ext uri="{FF2B5EF4-FFF2-40B4-BE49-F238E27FC236}">
                <a16:creationId xmlns:a16="http://schemas.microsoft.com/office/drawing/2014/main" id="{99950F28-1893-ED80-5A06-09801364D50A}"/>
              </a:ext>
            </a:extLst>
          </p:cNvPr>
          <p:cNvCxnSpPr>
            <a:cxnSpLocks/>
          </p:cNvCxnSpPr>
          <p:nvPr/>
        </p:nvCxnSpPr>
        <p:spPr>
          <a:xfrm>
            <a:off x="0" y="4057650"/>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15EF065-23EE-7C6A-429E-86B01F3E547E}"/>
              </a:ext>
            </a:extLst>
          </p:cNvPr>
          <p:cNvSpPr/>
          <p:nvPr/>
        </p:nvSpPr>
        <p:spPr>
          <a:xfrm>
            <a:off x="304800" y="2495230"/>
            <a:ext cx="2693582"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7BEBCFC-4415-9429-509C-E48F2795E44C}"/>
              </a:ext>
            </a:extLst>
          </p:cNvPr>
          <p:cNvSpPr/>
          <p:nvPr/>
        </p:nvSpPr>
        <p:spPr>
          <a:xfrm>
            <a:off x="6230676" y="2495230"/>
            <a:ext cx="2693582"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427D166-5A65-5A5E-BA82-3D93CC873055}"/>
              </a:ext>
            </a:extLst>
          </p:cNvPr>
          <p:cNvSpPr/>
          <p:nvPr/>
        </p:nvSpPr>
        <p:spPr>
          <a:xfrm>
            <a:off x="3267738" y="2495230"/>
            <a:ext cx="2693582"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2">
            <a:extLst>
              <a:ext uri="{FF2B5EF4-FFF2-40B4-BE49-F238E27FC236}">
                <a16:creationId xmlns:a16="http://schemas.microsoft.com/office/drawing/2014/main" id="{338BDBAC-4F0E-DB10-1480-37E880090E1B}"/>
              </a:ext>
            </a:extLst>
          </p:cNvPr>
          <p:cNvSpPr/>
          <p:nvPr/>
        </p:nvSpPr>
        <p:spPr>
          <a:xfrm>
            <a:off x="9193614" y="2495230"/>
            <a:ext cx="2693582" cy="3421897"/>
          </a:xfrm>
          <a:prstGeom prst="roundRect">
            <a:avLst>
              <a:gd name="adj" fmla="val 6224"/>
            </a:avLst>
          </a:prstGeom>
          <a:solidFill>
            <a:schemeClr val="bg2"/>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hlinkClick r:id="rId3"/>
            <a:extLst>
              <a:ext uri="{FF2B5EF4-FFF2-40B4-BE49-F238E27FC236}">
                <a16:creationId xmlns:a16="http://schemas.microsoft.com/office/drawing/2014/main" id="{C1547070-C367-16A3-BE0F-C22184D18C79}"/>
              </a:ext>
            </a:extLst>
          </p:cNvPr>
          <p:cNvSpPr/>
          <p:nvPr/>
        </p:nvSpPr>
        <p:spPr>
          <a:xfrm>
            <a:off x="756400"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26" name="TextBox 25">
            <a:extLst>
              <a:ext uri="{FF2B5EF4-FFF2-40B4-BE49-F238E27FC236}">
                <a16:creationId xmlns:a16="http://schemas.microsoft.com/office/drawing/2014/main" id="{E7FE6198-2843-3139-9E6D-6FE449AA8EFA}"/>
              </a:ext>
            </a:extLst>
          </p:cNvPr>
          <p:cNvSpPr txBox="1"/>
          <p:nvPr/>
        </p:nvSpPr>
        <p:spPr>
          <a:xfrm>
            <a:off x="3488344" y="3708079"/>
            <a:ext cx="2252370" cy="1407128"/>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$140B </a:t>
            </a:r>
            <a:endParaRPr lang="en-PH" sz="4400" b="1" dirty="0">
              <a:solidFill>
                <a:schemeClr val="tx2"/>
              </a:solidFill>
              <a:effectLst/>
              <a:ea typeface="Calibri" panose="020F0502020204030204" pitchFamily="34" charset="0"/>
              <a:cs typeface="Times New Roman" panose="02020603050405020304" pitchFamily="18" charset="0"/>
            </a:endParaRPr>
          </a:p>
          <a:p>
            <a:pPr algn="ctr"/>
            <a:endParaRPr lang="en-PH" sz="1200" dirty="0">
              <a:solidFill>
                <a:schemeClr val="tx2"/>
              </a:solidFill>
              <a:ea typeface="Calibri" panose="020F0502020204030204" pitchFamily="34" charset="0"/>
              <a:cs typeface="Times New Roman" panose="02020603050405020304" pitchFamily="18" charset="0"/>
            </a:endParaRPr>
          </a:p>
          <a:p>
            <a:pPr algn="ctr"/>
            <a:r>
              <a:rPr lang="en-PH" sz="1200" dirty="0">
                <a:solidFill>
                  <a:schemeClr val="tx2"/>
                </a:solidFill>
                <a:ea typeface="Calibri" panose="020F0502020204030204" pitchFamily="34" charset="0"/>
                <a:cs typeface="Times New Roman" panose="02020603050405020304" pitchFamily="18" charset="0"/>
              </a:rPr>
              <a:t>Billions worth of Bitcoin have been locked by people who forgot their key</a:t>
            </a:r>
            <a:endParaRPr lang="en-PH" sz="1200" dirty="0">
              <a:solidFill>
                <a:schemeClr val="tx2"/>
              </a:solidFill>
              <a:effectLst/>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3F498B-B986-52E3-984A-2AC1B0B3FFFD}"/>
              </a:ext>
            </a:extLst>
          </p:cNvPr>
          <p:cNvSpPr txBox="1"/>
          <p:nvPr/>
        </p:nvSpPr>
        <p:spPr>
          <a:xfrm>
            <a:off x="6338664" y="3708079"/>
            <a:ext cx="2477607" cy="1407128"/>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$545M</a:t>
            </a:r>
          </a:p>
          <a:p>
            <a:pPr algn="ctr"/>
            <a:r>
              <a:rPr lang="en-PH" sz="1200" spc="-50" dirty="0">
                <a:solidFill>
                  <a:schemeClr val="tx2"/>
                </a:solidFill>
                <a:ea typeface="Calibri" panose="020F0502020204030204" pitchFamily="34" charset="0"/>
                <a:cs typeface="Times New Roman" panose="02020603050405020304" pitchFamily="18" charset="0"/>
              </a:rPr>
              <a:t>Investors likely to lose almost $545 million worth Bitcoin in 2022 by forgetting passwords and various other mistakes, suggests report</a:t>
            </a:r>
            <a:endParaRPr lang="en-PH" sz="1200" dirty="0">
              <a:solidFill>
                <a:schemeClr val="tx2"/>
              </a:solidFill>
              <a:effectLst/>
              <a:ea typeface="Calibri" panose="020F0502020204030204" pitchFamily="34" charset="0"/>
              <a:cs typeface="Times New Roman" panose="02020603050405020304" pitchFamily="18" charset="0"/>
            </a:endParaRPr>
          </a:p>
        </p:txBody>
      </p:sp>
      <p:sp>
        <p:nvSpPr>
          <p:cNvPr id="38" name="Rectangle: Rounded Corners 37">
            <a:hlinkClick r:id="rId4"/>
            <a:extLst>
              <a:ext uri="{FF2B5EF4-FFF2-40B4-BE49-F238E27FC236}">
                <a16:creationId xmlns:a16="http://schemas.microsoft.com/office/drawing/2014/main" id="{2B34B165-8C5C-FDBC-7DEB-698CE370E4A2}"/>
              </a:ext>
            </a:extLst>
          </p:cNvPr>
          <p:cNvSpPr/>
          <p:nvPr/>
        </p:nvSpPr>
        <p:spPr>
          <a:xfrm>
            <a:off x="3719338"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Click here to view link</a:t>
            </a:r>
          </a:p>
        </p:txBody>
      </p:sp>
      <p:sp>
        <p:nvSpPr>
          <p:cNvPr id="39" name="Rectangle: Rounded Corners 38">
            <a:hlinkClick r:id="rId5"/>
            <a:extLst>
              <a:ext uri="{FF2B5EF4-FFF2-40B4-BE49-F238E27FC236}">
                <a16:creationId xmlns:a16="http://schemas.microsoft.com/office/drawing/2014/main" id="{FE36998E-2C72-28F9-5B83-7EB08F0C4427}"/>
              </a:ext>
            </a:extLst>
          </p:cNvPr>
          <p:cNvSpPr/>
          <p:nvPr/>
        </p:nvSpPr>
        <p:spPr>
          <a:xfrm>
            <a:off x="6682276"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Click here to view link</a:t>
            </a:r>
          </a:p>
        </p:txBody>
      </p:sp>
      <p:sp>
        <p:nvSpPr>
          <p:cNvPr id="18" name="TextBox 17">
            <a:extLst>
              <a:ext uri="{FF2B5EF4-FFF2-40B4-BE49-F238E27FC236}">
                <a16:creationId xmlns:a16="http://schemas.microsoft.com/office/drawing/2014/main" id="{9E05ED7F-055A-1337-DCA0-E9B4C7638CE8}"/>
              </a:ext>
            </a:extLst>
          </p:cNvPr>
          <p:cNvSpPr txBox="1"/>
          <p:nvPr/>
        </p:nvSpPr>
        <p:spPr>
          <a:xfrm>
            <a:off x="525406" y="3708078"/>
            <a:ext cx="2252370" cy="1407129"/>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$250M </a:t>
            </a:r>
            <a:endParaRPr lang="en-PH" sz="4400" b="1" dirty="0">
              <a:solidFill>
                <a:schemeClr val="tx2"/>
              </a:solidFill>
              <a:effectLst/>
              <a:ea typeface="Calibri" panose="020F0502020204030204" pitchFamily="34" charset="0"/>
              <a:cs typeface="Times New Roman" panose="02020603050405020304" pitchFamily="18" charset="0"/>
            </a:endParaRPr>
          </a:p>
          <a:p>
            <a:pPr algn="ctr"/>
            <a:r>
              <a:rPr lang="en-PH" sz="1200" dirty="0">
                <a:solidFill>
                  <a:schemeClr val="tx2"/>
                </a:solidFill>
                <a:ea typeface="Calibri" panose="020F0502020204030204" pitchFamily="34" charset="0"/>
                <a:cs typeface="Times New Roman" panose="02020603050405020304" pitchFamily="18" charset="0"/>
              </a:rPr>
              <a:t>Man Who Forgot Bitcoin Password Makes 'Peace' with $250 Million Loss:</a:t>
            </a:r>
          </a:p>
          <a:p>
            <a:pPr algn="ctr"/>
            <a:r>
              <a:rPr lang="en-PH" sz="1200" dirty="0">
                <a:solidFill>
                  <a:schemeClr val="tx2"/>
                </a:solidFill>
                <a:ea typeface="Calibri" panose="020F0502020204030204" pitchFamily="34" charset="0"/>
                <a:cs typeface="Times New Roman" panose="02020603050405020304" pitchFamily="18" charset="0"/>
              </a:rPr>
              <a:t> 'Time Heals All Wounds'</a:t>
            </a:r>
            <a:endParaRPr lang="en-PH" sz="1200" dirty="0">
              <a:solidFill>
                <a:schemeClr val="tx2"/>
              </a:solidFill>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9C8EA87-2650-5236-215D-FFA905490104}"/>
              </a:ext>
            </a:extLst>
          </p:cNvPr>
          <p:cNvSpPr txBox="1"/>
          <p:nvPr/>
        </p:nvSpPr>
        <p:spPr>
          <a:xfrm>
            <a:off x="9301602" y="3708079"/>
            <a:ext cx="2477607" cy="1407128"/>
          </a:xfrm>
          <a:prstGeom prst="rect">
            <a:avLst/>
          </a:prstGeom>
          <a:noFill/>
        </p:spPr>
        <p:txBody>
          <a:bodyPr wrap="square" lIns="0" tIns="0" rIns="0" bIns="0">
            <a:noAutofit/>
          </a:bodyPr>
          <a:lstStyle/>
          <a:p>
            <a:pPr algn="ctr"/>
            <a:r>
              <a:rPr lang="en-PH" sz="4400" b="1" dirty="0">
                <a:solidFill>
                  <a:schemeClr val="tx2"/>
                </a:solidFill>
                <a:ea typeface="Calibri" panose="020F0502020204030204" pitchFamily="34" charset="0"/>
                <a:cs typeface="Times New Roman" panose="02020603050405020304" pitchFamily="18" charset="0"/>
              </a:rPr>
              <a:t>6000</a:t>
            </a:r>
          </a:p>
          <a:p>
            <a:pPr algn="ctr"/>
            <a:r>
              <a:rPr lang="en-US" sz="1200" dirty="0">
                <a:solidFill>
                  <a:schemeClr val="tx2"/>
                </a:solidFill>
                <a:ea typeface="Calibri" panose="020F0502020204030204" pitchFamily="34" charset="0"/>
                <a:cs typeface="Times New Roman" panose="02020603050405020304" pitchFamily="18" charset="0"/>
              </a:rPr>
              <a:t>Bitcoin lost when personal belongings were thrown</a:t>
            </a:r>
            <a:br>
              <a:rPr lang="en-US" sz="1200" dirty="0">
                <a:solidFill>
                  <a:schemeClr val="tx2"/>
                </a:solidFill>
                <a:ea typeface="Calibri" panose="020F0502020204030204" pitchFamily="34" charset="0"/>
                <a:cs typeface="Times New Roman" panose="02020603050405020304" pitchFamily="18" charset="0"/>
              </a:rPr>
            </a:br>
            <a:r>
              <a:rPr lang="en-US" sz="1200" dirty="0">
                <a:solidFill>
                  <a:schemeClr val="tx2"/>
                </a:solidFill>
                <a:ea typeface="Calibri" panose="020F0502020204030204" pitchFamily="34" charset="0"/>
                <a:cs typeface="Times New Roman" panose="02020603050405020304" pitchFamily="18" charset="0"/>
              </a:rPr>
              <a:t>away by landlord </a:t>
            </a:r>
            <a:endParaRPr lang="en-PH" sz="1200" dirty="0">
              <a:solidFill>
                <a:schemeClr val="tx2"/>
              </a:solidFill>
              <a:ea typeface="Calibri" panose="020F0502020204030204" pitchFamily="34" charset="0"/>
              <a:cs typeface="Times New Roman" panose="02020603050405020304" pitchFamily="18" charset="0"/>
            </a:endParaRPr>
          </a:p>
        </p:txBody>
      </p:sp>
      <p:sp>
        <p:nvSpPr>
          <p:cNvPr id="23" name="Rectangle: Rounded Corners 38">
            <a:hlinkClick r:id="rId6"/>
            <a:extLst>
              <a:ext uri="{FF2B5EF4-FFF2-40B4-BE49-F238E27FC236}">
                <a16:creationId xmlns:a16="http://schemas.microsoft.com/office/drawing/2014/main" id="{DD3C8E2D-27CC-289F-A388-DDD856694B25}"/>
              </a:ext>
            </a:extLst>
          </p:cNvPr>
          <p:cNvSpPr/>
          <p:nvPr/>
        </p:nvSpPr>
        <p:spPr>
          <a:xfrm>
            <a:off x="9645214" y="5233766"/>
            <a:ext cx="1790383" cy="4002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2"/>
                </a:solidFill>
              </a:rPr>
              <a:t>Click here to view link</a:t>
            </a:r>
          </a:p>
        </p:txBody>
      </p:sp>
      <p:grpSp>
        <p:nvGrpSpPr>
          <p:cNvPr id="76" name="Graphic 5">
            <a:extLst>
              <a:ext uri="{FF2B5EF4-FFF2-40B4-BE49-F238E27FC236}">
                <a16:creationId xmlns:a16="http://schemas.microsoft.com/office/drawing/2014/main" id="{4D104253-E5F2-C152-8E45-A4323C48E0E4}"/>
              </a:ext>
            </a:extLst>
          </p:cNvPr>
          <p:cNvGrpSpPr>
            <a:grpSpLocks noChangeAspect="1"/>
          </p:cNvGrpSpPr>
          <p:nvPr/>
        </p:nvGrpSpPr>
        <p:grpSpPr>
          <a:xfrm>
            <a:off x="1403401" y="2798973"/>
            <a:ext cx="496380" cy="733032"/>
            <a:chOff x="5573666" y="3508124"/>
            <a:chExt cx="279857" cy="413280"/>
          </a:xfrm>
          <a:solidFill>
            <a:schemeClr val="accent1"/>
          </a:solidFill>
        </p:grpSpPr>
        <p:sp>
          <p:nvSpPr>
            <p:cNvPr id="77" name="Freeform 76">
              <a:extLst>
                <a:ext uri="{FF2B5EF4-FFF2-40B4-BE49-F238E27FC236}">
                  <a16:creationId xmlns:a16="http://schemas.microsoft.com/office/drawing/2014/main" id="{644EFD99-E020-0E33-DF18-6911B059F54B}"/>
                </a:ext>
              </a:extLst>
            </p:cNvPr>
            <p:cNvSpPr/>
            <p:nvPr/>
          </p:nvSpPr>
          <p:spPr>
            <a:xfrm>
              <a:off x="5670394" y="3610032"/>
              <a:ext cx="183129" cy="311371"/>
            </a:xfrm>
            <a:custGeom>
              <a:avLst/>
              <a:gdLst>
                <a:gd name="connsiteX0" fmla="*/ 90526 w 183129"/>
                <a:gd name="connsiteY0" fmla="*/ 311114 h 311371"/>
                <a:gd name="connsiteX1" fmla="*/ 84353 w 183129"/>
                <a:gd name="connsiteY1" fmla="*/ 306742 h 311371"/>
                <a:gd name="connsiteX2" fmla="*/ 61465 w 183129"/>
                <a:gd name="connsiteY2" fmla="*/ 244506 h 311371"/>
                <a:gd name="connsiteX3" fmla="*/ 9516 w 183129"/>
                <a:gd name="connsiteY3" fmla="*/ 271252 h 311371"/>
                <a:gd name="connsiteX4" fmla="*/ 3086 w 183129"/>
                <a:gd name="connsiteY4" fmla="*/ 270995 h 311371"/>
                <a:gd name="connsiteX5" fmla="*/ 0 w 183129"/>
                <a:gd name="connsiteY5" fmla="*/ 265337 h 311371"/>
                <a:gd name="connsiteX6" fmla="*/ 0 w 183129"/>
                <a:gd name="connsiteY6" fmla="*/ 6619 h 311371"/>
                <a:gd name="connsiteX7" fmla="*/ 4372 w 183129"/>
                <a:gd name="connsiteY7" fmla="*/ 447 h 311371"/>
                <a:gd name="connsiteX8" fmla="*/ 11830 w 183129"/>
                <a:gd name="connsiteY8" fmla="*/ 2504 h 311371"/>
                <a:gd name="connsiteX9" fmla="*/ 181565 w 183129"/>
                <a:gd name="connsiteY9" fmla="*/ 205415 h 311371"/>
                <a:gd name="connsiteX10" fmla="*/ 182595 w 183129"/>
                <a:gd name="connsiteY10" fmla="*/ 211845 h 311371"/>
                <a:gd name="connsiteX11" fmla="*/ 177451 w 183129"/>
                <a:gd name="connsiteY11" fmla="*/ 216217 h 311371"/>
                <a:gd name="connsiteX12" fmla="*/ 117015 w 183129"/>
                <a:gd name="connsiteY12" fmla="*/ 227532 h 311371"/>
                <a:gd name="connsiteX13" fmla="*/ 139903 w 183129"/>
                <a:gd name="connsiteY13" fmla="*/ 288997 h 311371"/>
                <a:gd name="connsiteX14" fmla="*/ 139646 w 183129"/>
                <a:gd name="connsiteY14" fmla="*/ 294141 h 311371"/>
                <a:gd name="connsiteX15" fmla="*/ 135788 w 183129"/>
                <a:gd name="connsiteY15" fmla="*/ 297484 h 311371"/>
                <a:gd name="connsiteX16" fmla="*/ 92583 w 183129"/>
                <a:gd name="connsiteY16" fmla="*/ 311372 h 311371"/>
                <a:gd name="connsiteX17" fmla="*/ 90526 w 183129"/>
                <a:gd name="connsiteY17" fmla="*/ 311114 h 311371"/>
                <a:gd name="connsiteX18" fmla="*/ 65065 w 183129"/>
                <a:gd name="connsiteY18" fmla="*/ 228304 h 311371"/>
                <a:gd name="connsiteX19" fmla="*/ 67380 w 183129"/>
                <a:gd name="connsiteY19" fmla="*/ 228818 h 311371"/>
                <a:gd name="connsiteX20" fmla="*/ 71238 w 183129"/>
                <a:gd name="connsiteY20" fmla="*/ 232676 h 311371"/>
                <a:gd name="connsiteX21" fmla="*/ 94383 w 183129"/>
                <a:gd name="connsiteY21" fmla="*/ 295941 h 311371"/>
                <a:gd name="connsiteX22" fmla="*/ 124987 w 183129"/>
                <a:gd name="connsiteY22" fmla="*/ 285911 h 311371"/>
                <a:gd name="connsiteX23" fmla="*/ 101841 w 183129"/>
                <a:gd name="connsiteY23" fmla="*/ 223675 h 311371"/>
                <a:gd name="connsiteX24" fmla="*/ 102355 w 183129"/>
                <a:gd name="connsiteY24" fmla="*/ 218017 h 311371"/>
                <a:gd name="connsiteX25" fmla="*/ 106985 w 183129"/>
                <a:gd name="connsiteY25" fmla="*/ 214674 h 311371"/>
                <a:gd name="connsiteX26" fmla="*/ 163821 w 183129"/>
                <a:gd name="connsiteY26" fmla="*/ 204130 h 311371"/>
                <a:gd name="connsiteX27" fmla="*/ 13116 w 183129"/>
                <a:gd name="connsiteY27" fmla="*/ 23850 h 311371"/>
                <a:gd name="connsiteX28" fmla="*/ 13116 w 183129"/>
                <a:gd name="connsiteY28" fmla="*/ 253764 h 311371"/>
                <a:gd name="connsiteX29" fmla="*/ 62237 w 183129"/>
                <a:gd name="connsiteY29" fmla="*/ 228561 h 311371"/>
                <a:gd name="connsiteX30" fmla="*/ 65065 w 183129"/>
                <a:gd name="connsiteY30" fmla="*/ 228304 h 3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129" h="311371">
                  <a:moveTo>
                    <a:pt x="90526" y="311114"/>
                  </a:moveTo>
                  <a:cubicBezTo>
                    <a:pt x="87697" y="311114"/>
                    <a:pt x="85382" y="309571"/>
                    <a:pt x="84353" y="306742"/>
                  </a:cubicBezTo>
                  <a:lnTo>
                    <a:pt x="61465" y="244506"/>
                  </a:lnTo>
                  <a:lnTo>
                    <a:pt x="9516" y="271252"/>
                  </a:lnTo>
                  <a:cubicBezTo>
                    <a:pt x="7458" y="272281"/>
                    <a:pt x="5144" y="272281"/>
                    <a:pt x="3086" y="270995"/>
                  </a:cubicBezTo>
                  <a:cubicBezTo>
                    <a:pt x="1029" y="269709"/>
                    <a:pt x="0" y="267652"/>
                    <a:pt x="0" y="265337"/>
                  </a:cubicBezTo>
                  <a:lnTo>
                    <a:pt x="0" y="6619"/>
                  </a:lnTo>
                  <a:cubicBezTo>
                    <a:pt x="0" y="3790"/>
                    <a:pt x="1800" y="1476"/>
                    <a:pt x="4372" y="447"/>
                  </a:cubicBezTo>
                  <a:cubicBezTo>
                    <a:pt x="6944" y="-582"/>
                    <a:pt x="10030" y="190"/>
                    <a:pt x="11830" y="2504"/>
                  </a:cubicBezTo>
                  <a:lnTo>
                    <a:pt x="181565" y="205415"/>
                  </a:lnTo>
                  <a:cubicBezTo>
                    <a:pt x="183109" y="207216"/>
                    <a:pt x="183623" y="209788"/>
                    <a:pt x="182595" y="211845"/>
                  </a:cubicBezTo>
                  <a:cubicBezTo>
                    <a:pt x="181823" y="214159"/>
                    <a:pt x="179765" y="215702"/>
                    <a:pt x="177451" y="216217"/>
                  </a:cubicBezTo>
                  <a:lnTo>
                    <a:pt x="117015" y="227532"/>
                  </a:lnTo>
                  <a:lnTo>
                    <a:pt x="139903" y="288997"/>
                  </a:lnTo>
                  <a:cubicBezTo>
                    <a:pt x="140417" y="290798"/>
                    <a:pt x="140417" y="292598"/>
                    <a:pt x="139646" y="294141"/>
                  </a:cubicBezTo>
                  <a:cubicBezTo>
                    <a:pt x="138875" y="295684"/>
                    <a:pt x="137332" y="296970"/>
                    <a:pt x="135788" y="297484"/>
                  </a:cubicBezTo>
                  <a:lnTo>
                    <a:pt x="92583" y="311372"/>
                  </a:lnTo>
                  <a:cubicBezTo>
                    <a:pt x="92068" y="310857"/>
                    <a:pt x="91297" y="311114"/>
                    <a:pt x="90526" y="311114"/>
                  </a:cubicBezTo>
                  <a:close/>
                  <a:moveTo>
                    <a:pt x="65065" y="228304"/>
                  </a:moveTo>
                  <a:cubicBezTo>
                    <a:pt x="65837" y="228304"/>
                    <a:pt x="66608" y="228561"/>
                    <a:pt x="67380" y="228818"/>
                  </a:cubicBezTo>
                  <a:cubicBezTo>
                    <a:pt x="69180" y="229590"/>
                    <a:pt x="70466" y="230876"/>
                    <a:pt x="71238" y="232676"/>
                  </a:cubicBezTo>
                  <a:lnTo>
                    <a:pt x="94383" y="295941"/>
                  </a:lnTo>
                  <a:lnTo>
                    <a:pt x="124987" y="285911"/>
                  </a:lnTo>
                  <a:lnTo>
                    <a:pt x="101841" y="223675"/>
                  </a:lnTo>
                  <a:cubicBezTo>
                    <a:pt x="101070" y="221875"/>
                    <a:pt x="101327" y="219817"/>
                    <a:pt x="102355" y="218017"/>
                  </a:cubicBezTo>
                  <a:cubicBezTo>
                    <a:pt x="103385" y="216217"/>
                    <a:pt x="104927" y="215188"/>
                    <a:pt x="106985" y="214674"/>
                  </a:cubicBezTo>
                  <a:lnTo>
                    <a:pt x="163821" y="204130"/>
                  </a:lnTo>
                  <a:lnTo>
                    <a:pt x="13116" y="23850"/>
                  </a:lnTo>
                  <a:lnTo>
                    <a:pt x="13116" y="253764"/>
                  </a:lnTo>
                  <a:lnTo>
                    <a:pt x="62237" y="228561"/>
                  </a:lnTo>
                  <a:cubicBezTo>
                    <a:pt x="63008" y="228561"/>
                    <a:pt x="64037" y="228304"/>
                    <a:pt x="65065" y="228304"/>
                  </a:cubicBezTo>
                  <a:close/>
                </a:path>
              </a:pathLst>
            </a:custGeom>
            <a:grpFill/>
            <a:ln w="2569"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CB8087E5-0072-9E38-8D66-C91C16DD3AF4}"/>
                </a:ext>
              </a:extLst>
            </p:cNvPr>
            <p:cNvSpPr/>
            <p:nvPr/>
          </p:nvSpPr>
          <p:spPr>
            <a:xfrm>
              <a:off x="5670137" y="3508124"/>
              <a:ext cx="13372" cy="51949"/>
            </a:xfrm>
            <a:custGeom>
              <a:avLst/>
              <a:gdLst>
                <a:gd name="connsiteX0" fmla="*/ 6687 w 13372"/>
                <a:gd name="connsiteY0" fmla="*/ 51950 h 51949"/>
                <a:gd name="connsiteX1" fmla="*/ 0 w 13372"/>
                <a:gd name="connsiteY1" fmla="*/ 45263 h 51949"/>
                <a:gd name="connsiteX2" fmla="*/ 0 w 13372"/>
                <a:gd name="connsiteY2" fmla="*/ 6686 h 51949"/>
                <a:gd name="connsiteX3" fmla="*/ 6687 w 13372"/>
                <a:gd name="connsiteY3" fmla="*/ 0 h 51949"/>
                <a:gd name="connsiteX4" fmla="*/ 13373 w 13372"/>
                <a:gd name="connsiteY4" fmla="*/ 6686 h 51949"/>
                <a:gd name="connsiteX5" fmla="*/ 13373 w 13372"/>
                <a:gd name="connsiteY5" fmla="*/ 45263 h 51949"/>
                <a:gd name="connsiteX6" fmla="*/ 6687 w 13372"/>
                <a:gd name="connsiteY6" fmla="*/ 51950 h 5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2" h="51949">
                  <a:moveTo>
                    <a:pt x="6687" y="51950"/>
                  </a:moveTo>
                  <a:cubicBezTo>
                    <a:pt x="3086" y="51950"/>
                    <a:pt x="0" y="48863"/>
                    <a:pt x="0" y="45263"/>
                  </a:cubicBezTo>
                  <a:lnTo>
                    <a:pt x="0" y="6686"/>
                  </a:lnTo>
                  <a:cubicBezTo>
                    <a:pt x="0" y="3086"/>
                    <a:pt x="3086" y="0"/>
                    <a:pt x="6687" y="0"/>
                  </a:cubicBezTo>
                  <a:cubicBezTo>
                    <a:pt x="10287" y="0"/>
                    <a:pt x="13373" y="3086"/>
                    <a:pt x="13373" y="6686"/>
                  </a:cubicBezTo>
                  <a:lnTo>
                    <a:pt x="13373" y="45263"/>
                  </a:lnTo>
                  <a:cubicBezTo>
                    <a:pt x="13373" y="49120"/>
                    <a:pt x="10287" y="51950"/>
                    <a:pt x="6687" y="51950"/>
                  </a:cubicBezTo>
                  <a:close/>
                </a:path>
              </a:pathLst>
            </a:custGeom>
            <a:grpFill/>
            <a:ln w="256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0D89546-6454-6522-0409-9DA75EF04413}"/>
                </a:ext>
              </a:extLst>
            </p:cNvPr>
            <p:cNvSpPr/>
            <p:nvPr/>
          </p:nvSpPr>
          <p:spPr>
            <a:xfrm>
              <a:off x="5573666" y="3578581"/>
              <a:ext cx="49951" cy="24954"/>
            </a:xfrm>
            <a:custGeom>
              <a:avLst/>
              <a:gdLst>
                <a:gd name="connsiteX0" fmla="*/ 43493 w 49951"/>
                <a:gd name="connsiteY0" fmla="*/ 24955 h 24954"/>
                <a:gd name="connsiteX1" fmla="*/ 41435 w 49951"/>
                <a:gd name="connsiteY1" fmla="*/ 24698 h 24954"/>
                <a:gd name="connsiteX2" fmla="*/ 4659 w 49951"/>
                <a:gd name="connsiteY2" fmla="*/ 12868 h 24954"/>
                <a:gd name="connsiteX3" fmla="*/ 287 w 49951"/>
                <a:gd name="connsiteY3" fmla="*/ 4638 h 24954"/>
                <a:gd name="connsiteX4" fmla="*/ 8517 w 49951"/>
                <a:gd name="connsiteY4" fmla="*/ 266 h 24954"/>
                <a:gd name="connsiteX5" fmla="*/ 45293 w 49951"/>
                <a:gd name="connsiteY5" fmla="*/ 12096 h 24954"/>
                <a:gd name="connsiteX6" fmla="*/ 49665 w 49951"/>
                <a:gd name="connsiteY6" fmla="*/ 20326 h 24954"/>
                <a:gd name="connsiteX7" fmla="*/ 43493 w 49951"/>
                <a:gd name="connsiteY7" fmla="*/ 24955 h 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1" h="24954">
                  <a:moveTo>
                    <a:pt x="43493" y="24955"/>
                  </a:moveTo>
                  <a:cubicBezTo>
                    <a:pt x="42721" y="24955"/>
                    <a:pt x="42207" y="24955"/>
                    <a:pt x="41435" y="24698"/>
                  </a:cubicBezTo>
                  <a:lnTo>
                    <a:pt x="4659" y="12868"/>
                  </a:lnTo>
                  <a:cubicBezTo>
                    <a:pt x="1059" y="11839"/>
                    <a:pt x="-742" y="7981"/>
                    <a:pt x="287" y="4638"/>
                  </a:cubicBezTo>
                  <a:cubicBezTo>
                    <a:pt x="1316" y="1295"/>
                    <a:pt x="5173" y="-763"/>
                    <a:pt x="8517" y="266"/>
                  </a:cubicBezTo>
                  <a:lnTo>
                    <a:pt x="45293" y="12096"/>
                  </a:lnTo>
                  <a:cubicBezTo>
                    <a:pt x="48893" y="13125"/>
                    <a:pt x="50693" y="16983"/>
                    <a:pt x="49665" y="20326"/>
                  </a:cubicBezTo>
                  <a:cubicBezTo>
                    <a:pt x="48893" y="23155"/>
                    <a:pt x="46321" y="24955"/>
                    <a:pt x="43493" y="24955"/>
                  </a:cubicBezTo>
                  <a:close/>
                </a:path>
              </a:pathLst>
            </a:custGeom>
            <a:grpFill/>
            <a:ln w="2569"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B04206B-221B-F1E2-D4A0-495C3AA16896}"/>
                </a:ext>
              </a:extLst>
            </p:cNvPr>
            <p:cNvSpPr/>
            <p:nvPr/>
          </p:nvSpPr>
          <p:spPr>
            <a:xfrm>
              <a:off x="5610596" y="3660238"/>
              <a:ext cx="35757" cy="44624"/>
            </a:xfrm>
            <a:custGeom>
              <a:avLst/>
              <a:gdLst>
                <a:gd name="connsiteX0" fmla="*/ 6563 w 35757"/>
                <a:gd name="connsiteY0" fmla="*/ 44625 h 44624"/>
                <a:gd name="connsiteX1" fmla="*/ 2705 w 35757"/>
                <a:gd name="connsiteY1" fmla="*/ 43339 h 44624"/>
                <a:gd name="connsiteX2" fmla="*/ 1162 w 35757"/>
                <a:gd name="connsiteY2" fmla="*/ 34081 h 44624"/>
                <a:gd name="connsiteX3" fmla="*/ 23794 w 35757"/>
                <a:gd name="connsiteY3" fmla="*/ 2706 h 44624"/>
                <a:gd name="connsiteX4" fmla="*/ 33052 w 35757"/>
                <a:gd name="connsiteY4" fmla="*/ 1162 h 44624"/>
                <a:gd name="connsiteX5" fmla="*/ 34595 w 35757"/>
                <a:gd name="connsiteY5" fmla="*/ 10421 h 44624"/>
                <a:gd name="connsiteX6" fmla="*/ 11964 w 35757"/>
                <a:gd name="connsiteY6" fmla="*/ 41796 h 44624"/>
                <a:gd name="connsiteX7" fmla="*/ 6563 w 35757"/>
                <a:gd name="connsiteY7" fmla="*/ 44625 h 4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57" h="44624">
                  <a:moveTo>
                    <a:pt x="6563" y="44625"/>
                  </a:moveTo>
                  <a:cubicBezTo>
                    <a:pt x="5277" y="44625"/>
                    <a:pt x="3734" y="44111"/>
                    <a:pt x="2705" y="43339"/>
                  </a:cubicBezTo>
                  <a:cubicBezTo>
                    <a:pt x="-123" y="41282"/>
                    <a:pt x="-895" y="37167"/>
                    <a:pt x="1162" y="34081"/>
                  </a:cubicBezTo>
                  <a:lnTo>
                    <a:pt x="23794" y="2706"/>
                  </a:lnTo>
                  <a:cubicBezTo>
                    <a:pt x="25851" y="-124"/>
                    <a:pt x="29966" y="-895"/>
                    <a:pt x="33052" y="1162"/>
                  </a:cubicBezTo>
                  <a:cubicBezTo>
                    <a:pt x="35881" y="3220"/>
                    <a:pt x="36652" y="7335"/>
                    <a:pt x="34595" y="10421"/>
                  </a:cubicBezTo>
                  <a:lnTo>
                    <a:pt x="11964" y="41796"/>
                  </a:lnTo>
                  <a:cubicBezTo>
                    <a:pt x="10678" y="43596"/>
                    <a:pt x="8620" y="44625"/>
                    <a:pt x="6563" y="44625"/>
                  </a:cubicBezTo>
                  <a:close/>
                </a:path>
              </a:pathLst>
            </a:custGeom>
            <a:grpFill/>
            <a:ln w="2569"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023F5B9-7DE1-FFAB-004B-4337B226C0D4}"/>
                </a:ext>
              </a:extLst>
            </p:cNvPr>
            <p:cNvSpPr/>
            <p:nvPr/>
          </p:nvSpPr>
          <p:spPr>
            <a:xfrm>
              <a:off x="5670137" y="3672201"/>
              <a:ext cx="13372" cy="51949"/>
            </a:xfrm>
            <a:custGeom>
              <a:avLst/>
              <a:gdLst>
                <a:gd name="connsiteX0" fmla="*/ 6687 w 13372"/>
                <a:gd name="connsiteY0" fmla="*/ 51949 h 51949"/>
                <a:gd name="connsiteX1" fmla="*/ 0 w 13372"/>
                <a:gd name="connsiteY1" fmla="*/ 45263 h 51949"/>
                <a:gd name="connsiteX2" fmla="*/ 0 w 13372"/>
                <a:gd name="connsiteY2" fmla="*/ 6686 h 51949"/>
                <a:gd name="connsiteX3" fmla="*/ 6687 w 13372"/>
                <a:gd name="connsiteY3" fmla="*/ 0 h 51949"/>
                <a:gd name="connsiteX4" fmla="*/ 13373 w 13372"/>
                <a:gd name="connsiteY4" fmla="*/ 6686 h 51949"/>
                <a:gd name="connsiteX5" fmla="*/ 13373 w 13372"/>
                <a:gd name="connsiteY5" fmla="*/ 45263 h 51949"/>
                <a:gd name="connsiteX6" fmla="*/ 6687 w 13372"/>
                <a:gd name="connsiteY6" fmla="*/ 51949 h 5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2" h="51949">
                  <a:moveTo>
                    <a:pt x="6687" y="51949"/>
                  </a:moveTo>
                  <a:cubicBezTo>
                    <a:pt x="3086" y="51949"/>
                    <a:pt x="0" y="48863"/>
                    <a:pt x="0" y="45263"/>
                  </a:cubicBezTo>
                  <a:lnTo>
                    <a:pt x="0" y="6686"/>
                  </a:lnTo>
                  <a:cubicBezTo>
                    <a:pt x="0" y="3086"/>
                    <a:pt x="3086" y="0"/>
                    <a:pt x="6687" y="0"/>
                  </a:cubicBezTo>
                  <a:cubicBezTo>
                    <a:pt x="10287" y="0"/>
                    <a:pt x="13373" y="3086"/>
                    <a:pt x="13373" y="6686"/>
                  </a:cubicBezTo>
                  <a:lnTo>
                    <a:pt x="13373" y="45263"/>
                  </a:lnTo>
                  <a:cubicBezTo>
                    <a:pt x="13373" y="49120"/>
                    <a:pt x="10287" y="51949"/>
                    <a:pt x="6687" y="51949"/>
                  </a:cubicBezTo>
                  <a:close/>
                </a:path>
              </a:pathLst>
            </a:custGeom>
            <a:grpFill/>
            <a:ln w="2569"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1B8F239-77ED-0853-BDFA-C7B07E7C0FDF}"/>
                </a:ext>
              </a:extLst>
            </p:cNvPr>
            <p:cNvSpPr/>
            <p:nvPr/>
          </p:nvSpPr>
          <p:spPr>
            <a:xfrm>
              <a:off x="5730028" y="3578560"/>
              <a:ext cx="49952" cy="24975"/>
            </a:xfrm>
            <a:custGeom>
              <a:avLst/>
              <a:gdLst>
                <a:gd name="connsiteX0" fmla="*/ 6460 w 49952"/>
                <a:gd name="connsiteY0" fmla="*/ 24976 h 24975"/>
                <a:gd name="connsiteX1" fmla="*/ 287 w 49952"/>
                <a:gd name="connsiteY1" fmla="*/ 20347 h 24975"/>
                <a:gd name="connsiteX2" fmla="*/ 4659 w 49952"/>
                <a:gd name="connsiteY2" fmla="*/ 12117 h 24975"/>
                <a:gd name="connsiteX3" fmla="*/ 41435 w 49952"/>
                <a:gd name="connsiteY3" fmla="*/ 287 h 24975"/>
                <a:gd name="connsiteX4" fmla="*/ 49665 w 49952"/>
                <a:gd name="connsiteY4" fmla="*/ 4659 h 24975"/>
                <a:gd name="connsiteX5" fmla="*/ 45293 w 49952"/>
                <a:gd name="connsiteY5" fmla="*/ 12889 h 24975"/>
                <a:gd name="connsiteX6" fmla="*/ 8517 w 49952"/>
                <a:gd name="connsiteY6" fmla="*/ 24719 h 24975"/>
                <a:gd name="connsiteX7" fmla="*/ 6460 w 49952"/>
                <a:gd name="connsiteY7" fmla="*/ 24976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2" h="24975">
                  <a:moveTo>
                    <a:pt x="6460" y="24976"/>
                  </a:moveTo>
                  <a:cubicBezTo>
                    <a:pt x="3630" y="24976"/>
                    <a:pt x="1059" y="23176"/>
                    <a:pt x="287" y="20347"/>
                  </a:cubicBezTo>
                  <a:cubicBezTo>
                    <a:pt x="-741" y="16746"/>
                    <a:pt x="1059" y="13146"/>
                    <a:pt x="4659" y="12117"/>
                  </a:cubicBezTo>
                  <a:lnTo>
                    <a:pt x="41435" y="287"/>
                  </a:lnTo>
                  <a:cubicBezTo>
                    <a:pt x="45036" y="-742"/>
                    <a:pt x="48636" y="1059"/>
                    <a:pt x="49665" y="4659"/>
                  </a:cubicBezTo>
                  <a:cubicBezTo>
                    <a:pt x="50694" y="8259"/>
                    <a:pt x="48893" y="11860"/>
                    <a:pt x="45293" y="12889"/>
                  </a:cubicBezTo>
                  <a:lnTo>
                    <a:pt x="8517" y="24719"/>
                  </a:lnTo>
                  <a:cubicBezTo>
                    <a:pt x="7745" y="24719"/>
                    <a:pt x="7231" y="24976"/>
                    <a:pt x="6460" y="24976"/>
                  </a:cubicBezTo>
                  <a:close/>
                </a:path>
              </a:pathLst>
            </a:custGeom>
            <a:grpFill/>
            <a:ln w="2569" cap="flat">
              <a:noFill/>
              <a:prstDash val="solid"/>
              <a:miter/>
            </a:ln>
          </p:spPr>
          <p:txBody>
            <a:bodyPr rtlCol="0" anchor="ctr"/>
            <a:lstStyle/>
            <a:p>
              <a:endParaRPr lang="en-US"/>
            </a:p>
          </p:txBody>
        </p:sp>
      </p:grpSp>
      <p:grpSp>
        <p:nvGrpSpPr>
          <p:cNvPr id="83" name="Graphic 1364">
            <a:extLst>
              <a:ext uri="{FF2B5EF4-FFF2-40B4-BE49-F238E27FC236}">
                <a16:creationId xmlns:a16="http://schemas.microsoft.com/office/drawing/2014/main" id="{010068C7-C9E9-3F3D-3798-041F4DB97AB0}"/>
              </a:ext>
            </a:extLst>
          </p:cNvPr>
          <p:cNvGrpSpPr>
            <a:grpSpLocks noChangeAspect="1"/>
          </p:cNvGrpSpPr>
          <p:nvPr/>
        </p:nvGrpSpPr>
        <p:grpSpPr>
          <a:xfrm>
            <a:off x="4265563" y="2798973"/>
            <a:ext cx="697933" cy="733032"/>
            <a:chOff x="4368985" y="-3844787"/>
            <a:chExt cx="508766" cy="534352"/>
          </a:xfrm>
          <a:solidFill>
            <a:schemeClr val="accent1"/>
          </a:solidFill>
        </p:grpSpPr>
        <p:sp>
          <p:nvSpPr>
            <p:cNvPr id="84" name="Freeform 83">
              <a:extLst>
                <a:ext uri="{FF2B5EF4-FFF2-40B4-BE49-F238E27FC236}">
                  <a16:creationId xmlns:a16="http://schemas.microsoft.com/office/drawing/2014/main" id="{97E16EC9-A85C-40D0-8D26-0360D7B6B937}"/>
                </a:ext>
              </a:extLst>
            </p:cNvPr>
            <p:cNvSpPr/>
            <p:nvPr/>
          </p:nvSpPr>
          <p:spPr>
            <a:xfrm>
              <a:off x="4622482" y="-3844787"/>
              <a:ext cx="255270" cy="258127"/>
            </a:xfrm>
            <a:custGeom>
              <a:avLst/>
              <a:gdLst>
                <a:gd name="connsiteX0" fmla="*/ 140017 w 255270"/>
                <a:gd name="connsiteY0" fmla="*/ 258127 h 258127"/>
                <a:gd name="connsiteX1" fmla="*/ 116205 w 255270"/>
                <a:gd name="connsiteY1" fmla="*/ 258127 h 258127"/>
                <a:gd name="connsiteX2" fmla="*/ 91440 w 255270"/>
                <a:gd name="connsiteY2" fmla="*/ 233363 h 258127"/>
                <a:gd name="connsiteX3" fmla="*/ 91440 w 255270"/>
                <a:gd name="connsiteY3" fmla="*/ 222885 h 258127"/>
                <a:gd name="connsiteX4" fmla="*/ 90488 w 255270"/>
                <a:gd name="connsiteY4" fmla="*/ 221933 h 258127"/>
                <a:gd name="connsiteX5" fmla="*/ 88583 w 255270"/>
                <a:gd name="connsiteY5" fmla="*/ 221933 h 258127"/>
                <a:gd name="connsiteX6" fmla="*/ 80963 w 255270"/>
                <a:gd name="connsiteY6" fmla="*/ 229552 h 258127"/>
                <a:gd name="connsiteX7" fmla="*/ 45720 w 255270"/>
                <a:gd name="connsiteY7" fmla="*/ 229552 h 258127"/>
                <a:gd name="connsiteX8" fmla="*/ 28575 w 255270"/>
                <a:gd name="connsiteY8" fmla="*/ 212408 h 258127"/>
                <a:gd name="connsiteX9" fmla="*/ 20955 w 255270"/>
                <a:gd name="connsiteY9" fmla="*/ 194310 h 258127"/>
                <a:gd name="connsiteX10" fmla="*/ 28575 w 255270"/>
                <a:gd name="connsiteY10" fmla="*/ 176213 h 258127"/>
                <a:gd name="connsiteX11" fmla="*/ 36195 w 255270"/>
                <a:gd name="connsiteY11" fmla="*/ 168593 h 258127"/>
                <a:gd name="connsiteX12" fmla="*/ 36195 w 255270"/>
                <a:gd name="connsiteY12" fmla="*/ 166688 h 258127"/>
                <a:gd name="connsiteX13" fmla="*/ 35242 w 255270"/>
                <a:gd name="connsiteY13" fmla="*/ 165735 h 258127"/>
                <a:gd name="connsiteX14" fmla="*/ 24765 w 255270"/>
                <a:gd name="connsiteY14" fmla="*/ 165735 h 258127"/>
                <a:gd name="connsiteX15" fmla="*/ 0 w 255270"/>
                <a:gd name="connsiteY15" fmla="*/ 140970 h 258127"/>
                <a:gd name="connsiteX16" fmla="*/ 0 w 255270"/>
                <a:gd name="connsiteY16" fmla="*/ 117157 h 258127"/>
                <a:gd name="connsiteX17" fmla="*/ 24765 w 255270"/>
                <a:gd name="connsiteY17" fmla="*/ 92393 h 258127"/>
                <a:gd name="connsiteX18" fmla="*/ 35242 w 255270"/>
                <a:gd name="connsiteY18" fmla="*/ 92393 h 258127"/>
                <a:gd name="connsiteX19" fmla="*/ 36195 w 255270"/>
                <a:gd name="connsiteY19" fmla="*/ 91440 h 258127"/>
                <a:gd name="connsiteX20" fmla="*/ 36195 w 255270"/>
                <a:gd name="connsiteY20" fmla="*/ 90488 h 258127"/>
                <a:gd name="connsiteX21" fmla="*/ 35242 w 255270"/>
                <a:gd name="connsiteY21" fmla="*/ 89535 h 258127"/>
                <a:gd name="connsiteX22" fmla="*/ 27622 w 255270"/>
                <a:gd name="connsiteY22" fmla="*/ 81915 h 258127"/>
                <a:gd name="connsiteX23" fmla="*/ 20002 w 255270"/>
                <a:gd name="connsiteY23" fmla="*/ 63818 h 258127"/>
                <a:gd name="connsiteX24" fmla="*/ 27622 w 255270"/>
                <a:gd name="connsiteY24" fmla="*/ 45720 h 258127"/>
                <a:gd name="connsiteX25" fmla="*/ 44767 w 255270"/>
                <a:gd name="connsiteY25" fmla="*/ 28575 h 258127"/>
                <a:gd name="connsiteX26" fmla="*/ 80010 w 255270"/>
                <a:gd name="connsiteY26" fmla="*/ 28575 h 258127"/>
                <a:gd name="connsiteX27" fmla="*/ 87630 w 255270"/>
                <a:gd name="connsiteY27" fmla="*/ 36195 h 258127"/>
                <a:gd name="connsiteX28" fmla="*/ 89535 w 255270"/>
                <a:gd name="connsiteY28" fmla="*/ 36195 h 258127"/>
                <a:gd name="connsiteX29" fmla="*/ 90488 w 255270"/>
                <a:gd name="connsiteY29" fmla="*/ 35243 h 258127"/>
                <a:gd name="connsiteX30" fmla="*/ 90488 w 255270"/>
                <a:gd name="connsiteY30" fmla="*/ 24765 h 258127"/>
                <a:gd name="connsiteX31" fmla="*/ 115252 w 255270"/>
                <a:gd name="connsiteY31" fmla="*/ 0 h 258127"/>
                <a:gd name="connsiteX32" fmla="*/ 139065 w 255270"/>
                <a:gd name="connsiteY32" fmla="*/ 0 h 258127"/>
                <a:gd name="connsiteX33" fmla="*/ 163830 w 255270"/>
                <a:gd name="connsiteY33" fmla="*/ 24765 h 258127"/>
                <a:gd name="connsiteX34" fmla="*/ 163830 w 255270"/>
                <a:gd name="connsiteY34" fmla="*/ 35243 h 258127"/>
                <a:gd name="connsiteX35" fmla="*/ 164783 w 255270"/>
                <a:gd name="connsiteY35" fmla="*/ 36195 h 258127"/>
                <a:gd name="connsiteX36" fmla="*/ 166688 w 255270"/>
                <a:gd name="connsiteY36" fmla="*/ 36195 h 258127"/>
                <a:gd name="connsiteX37" fmla="*/ 174308 w 255270"/>
                <a:gd name="connsiteY37" fmla="*/ 28575 h 258127"/>
                <a:gd name="connsiteX38" fmla="*/ 209550 w 255270"/>
                <a:gd name="connsiteY38" fmla="*/ 28575 h 258127"/>
                <a:gd name="connsiteX39" fmla="*/ 226695 w 255270"/>
                <a:gd name="connsiteY39" fmla="*/ 45720 h 258127"/>
                <a:gd name="connsiteX40" fmla="*/ 234315 w 255270"/>
                <a:gd name="connsiteY40" fmla="*/ 63818 h 258127"/>
                <a:gd name="connsiteX41" fmla="*/ 226695 w 255270"/>
                <a:gd name="connsiteY41" fmla="*/ 81915 h 258127"/>
                <a:gd name="connsiteX42" fmla="*/ 219075 w 255270"/>
                <a:gd name="connsiteY42" fmla="*/ 89535 h 258127"/>
                <a:gd name="connsiteX43" fmla="*/ 219075 w 255270"/>
                <a:gd name="connsiteY43" fmla="*/ 91440 h 258127"/>
                <a:gd name="connsiteX44" fmla="*/ 219075 w 255270"/>
                <a:gd name="connsiteY44" fmla="*/ 92393 h 258127"/>
                <a:gd name="connsiteX45" fmla="*/ 220027 w 255270"/>
                <a:gd name="connsiteY45" fmla="*/ 92393 h 258127"/>
                <a:gd name="connsiteX46" fmla="*/ 230505 w 255270"/>
                <a:gd name="connsiteY46" fmla="*/ 92393 h 258127"/>
                <a:gd name="connsiteX47" fmla="*/ 255270 w 255270"/>
                <a:gd name="connsiteY47" fmla="*/ 117157 h 258127"/>
                <a:gd name="connsiteX48" fmla="*/ 255270 w 255270"/>
                <a:gd name="connsiteY48" fmla="*/ 140970 h 258127"/>
                <a:gd name="connsiteX49" fmla="*/ 230505 w 255270"/>
                <a:gd name="connsiteY49" fmla="*/ 165735 h 258127"/>
                <a:gd name="connsiteX50" fmla="*/ 220027 w 255270"/>
                <a:gd name="connsiteY50" fmla="*/ 165735 h 258127"/>
                <a:gd name="connsiteX51" fmla="*/ 219075 w 255270"/>
                <a:gd name="connsiteY51" fmla="*/ 166688 h 258127"/>
                <a:gd name="connsiteX52" fmla="*/ 219075 w 255270"/>
                <a:gd name="connsiteY52" fmla="*/ 168593 h 258127"/>
                <a:gd name="connsiteX53" fmla="*/ 226695 w 255270"/>
                <a:gd name="connsiteY53" fmla="*/ 176213 h 258127"/>
                <a:gd name="connsiteX54" fmla="*/ 234315 w 255270"/>
                <a:gd name="connsiteY54" fmla="*/ 194310 h 258127"/>
                <a:gd name="connsiteX55" fmla="*/ 226695 w 255270"/>
                <a:gd name="connsiteY55" fmla="*/ 212408 h 258127"/>
                <a:gd name="connsiteX56" fmla="*/ 209550 w 255270"/>
                <a:gd name="connsiteY56" fmla="*/ 229552 h 258127"/>
                <a:gd name="connsiteX57" fmla="*/ 174308 w 255270"/>
                <a:gd name="connsiteY57" fmla="*/ 229552 h 258127"/>
                <a:gd name="connsiteX58" fmla="*/ 166688 w 255270"/>
                <a:gd name="connsiteY58" fmla="*/ 221933 h 258127"/>
                <a:gd name="connsiteX59" fmla="*/ 164783 w 255270"/>
                <a:gd name="connsiteY59" fmla="*/ 221933 h 258127"/>
                <a:gd name="connsiteX60" fmla="*/ 163830 w 255270"/>
                <a:gd name="connsiteY60" fmla="*/ 222885 h 258127"/>
                <a:gd name="connsiteX61" fmla="*/ 163830 w 255270"/>
                <a:gd name="connsiteY61" fmla="*/ 233363 h 258127"/>
                <a:gd name="connsiteX62" fmla="*/ 140017 w 255270"/>
                <a:gd name="connsiteY62" fmla="*/ 258127 h 258127"/>
                <a:gd name="connsiteX63" fmla="*/ 88583 w 255270"/>
                <a:gd name="connsiteY63" fmla="*/ 197168 h 258127"/>
                <a:gd name="connsiteX64" fmla="*/ 98108 w 255270"/>
                <a:gd name="connsiteY64" fmla="*/ 199072 h 258127"/>
                <a:gd name="connsiteX65" fmla="*/ 114300 w 255270"/>
                <a:gd name="connsiteY65" fmla="*/ 221933 h 258127"/>
                <a:gd name="connsiteX66" fmla="*/ 114300 w 255270"/>
                <a:gd name="connsiteY66" fmla="*/ 232410 h 258127"/>
                <a:gd name="connsiteX67" fmla="*/ 115252 w 255270"/>
                <a:gd name="connsiteY67" fmla="*/ 233363 h 258127"/>
                <a:gd name="connsiteX68" fmla="*/ 139065 w 255270"/>
                <a:gd name="connsiteY68" fmla="*/ 233363 h 258127"/>
                <a:gd name="connsiteX69" fmla="*/ 140017 w 255270"/>
                <a:gd name="connsiteY69" fmla="*/ 232410 h 258127"/>
                <a:gd name="connsiteX70" fmla="*/ 140017 w 255270"/>
                <a:gd name="connsiteY70" fmla="*/ 221933 h 258127"/>
                <a:gd name="connsiteX71" fmla="*/ 156210 w 255270"/>
                <a:gd name="connsiteY71" fmla="*/ 199072 h 258127"/>
                <a:gd name="connsiteX72" fmla="*/ 183833 w 255270"/>
                <a:gd name="connsiteY72" fmla="*/ 203835 h 258127"/>
                <a:gd name="connsiteX73" fmla="*/ 191452 w 255270"/>
                <a:gd name="connsiteY73" fmla="*/ 211455 h 258127"/>
                <a:gd name="connsiteX74" fmla="*/ 193358 w 255270"/>
                <a:gd name="connsiteY74" fmla="*/ 211455 h 258127"/>
                <a:gd name="connsiteX75" fmla="*/ 210502 w 255270"/>
                <a:gd name="connsiteY75" fmla="*/ 194310 h 258127"/>
                <a:gd name="connsiteX76" fmla="*/ 210502 w 255270"/>
                <a:gd name="connsiteY76" fmla="*/ 192405 h 258127"/>
                <a:gd name="connsiteX77" fmla="*/ 202883 w 255270"/>
                <a:gd name="connsiteY77" fmla="*/ 184785 h 258127"/>
                <a:gd name="connsiteX78" fmla="*/ 197167 w 255270"/>
                <a:gd name="connsiteY78" fmla="*/ 157163 h 258127"/>
                <a:gd name="connsiteX79" fmla="*/ 220027 w 255270"/>
                <a:gd name="connsiteY79" fmla="*/ 140970 h 258127"/>
                <a:gd name="connsiteX80" fmla="*/ 230505 w 255270"/>
                <a:gd name="connsiteY80" fmla="*/ 140970 h 258127"/>
                <a:gd name="connsiteX81" fmla="*/ 231458 w 255270"/>
                <a:gd name="connsiteY81" fmla="*/ 140018 h 258127"/>
                <a:gd name="connsiteX82" fmla="*/ 231458 w 255270"/>
                <a:gd name="connsiteY82" fmla="*/ 117157 h 258127"/>
                <a:gd name="connsiteX83" fmla="*/ 230505 w 255270"/>
                <a:gd name="connsiteY83" fmla="*/ 116205 h 258127"/>
                <a:gd name="connsiteX84" fmla="*/ 220027 w 255270"/>
                <a:gd name="connsiteY84" fmla="*/ 116205 h 258127"/>
                <a:gd name="connsiteX85" fmla="*/ 197167 w 255270"/>
                <a:gd name="connsiteY85" fmla="*/ 100013 h 258127"/>
                <a:gd name="connsiteX86" fmla="*/ 197167 w 255270"/>
                <a:gd name="connsiteY86" fmla="*/ 99060 h 258127"/>
                <a:gd name="connsiteX87" fmla="*/ 202883 w 255270"/>
                <a:gd name="connsiteY87" fmla="*/ 72390 h 258127"/>
                <a:gd name="connsiteX88" fmla="*/ 210502 w 255270"/>
                <a:gd name="connsiteY88" fmla="*/ 64770 h 258127"/>
                <a:gd name="connsiteX89" fmla="*/ 210502 w 255270"/>
                <a:gd name="connsiteY89" fmla="*/ 62865 h 258127"/>
                <a:gd name="connsiteX90" fmla="*/ 193358 w 255270"/>
                <a:gd name="connsiteY90" fmla="*/ 45720 h 258127"/>
                <a:gd name="connsiteX91" fmla="*/ 191452 w 255270"/>
                <a:gd name="connsiteY91" fmla="*/ 45720 h 258127"/>
                <a:gd name="connsiteX92" fmla="*/ 183833 w 255270"/>
                <a:gd name="connsiteY92" fmla="*/ 53340 h 258127"/>
                <a:gd name="connsiteX93" fmla="*/ 156210 w 255270"/>
                <a:gd name="connsiteY93" fmla="*/ 59055 h 258127"/>
                <a:gd name="connsiteX94" fmla="*/ 140017 w 255270"/>
                <a:gd name="connsiteY94" fmla="*/ 36195 h 258127"/>
                <a:gd name="connsiteX95" fmla="*/ 140017 w 255270"/>
                <a:gd name="connsiteY95" fmla="*/ 25718 h 258127"/>
                <a:gd name="connsiteX96" fmla="*/ 139065 w 255270"/>
                <a:gd name="connsiteY96" fmla="*/ 24765 h 258127"/>
                <a:gd name="connsiteX97" fmla="*/ 115252 w 255270"/>
                <a:gd name="connsiteY97" fmla="*/ 24765 h 258127"/>
                <a:gd name="connsiteX98" fmla="*/ 114300 w 255270"/>
                <a:gd name="connsiteY98" fmla="*/ 25718 h 258127"/>
                <a:gd name="connsiteX99" fmla="*/ 114300 w 255270"/>
                <a:gd name="connsiteY99" fmla="*/ 36195 h 258127"/>
                <a:gd name="connsiteX100" fmla="*/ 98108 w 255270"/>
                <a:gd name="connsiteY100" fmla="*/ 59055 h 258127"/>
                <a:gd name="connsiteX101" fmla="*/ 70485 w 255270"/>
                <a:gd name="connsiteY101" fmla="*/ 54293 h 258127"/>
                <a:gd name="connsiteX102" fmla="*/ 62865 w 255270"/>
                <a:gd name="connsiteY102" fmla="*/ 46672 h 258127"/>
                <a:gd name="connsiteX103" fmla="*/ 60960 w 255270"/>
                <a:gd name="connsiteY103" fmla="*/ 46672 h 258127"/>
                <a:gd name="connsiteX104" fmla="*/ 43815 w 255270"/>
                <a:gd name="connsiteY104" fmla="*/ 63818 h 258127"/>
                <a:gd name="connsiteX105" fmla="*/ 43815 w 255270"/>
                <a:gd name="connsiteY105" fmla="*/ 65722 h 258127"/>
                <a:gd name="connsiteX106" fmla="*/ 51435 w 255270"/>
                <a:gd name="connsiteY106" fmla="*/ 73343 h 258127"/>
                <a:gd name="connsiteX107" fmla="*/ 57150 w 255270"/>
                <a:gd name="connsiteY107" fmla="*/ 100965 h 258127"/>
                <a:gd name="connsiteX108" fmla="*/ 57150 w 255270"/>
                <a:gd name="connsiteY108" fmla="*/ 101918 h 258127"/>
                <a:gd name="connsiteX109" fmla="*/ 34290 w 255270"/>
                <a:gd name="connsiteY109" fmla="*/ 117157 h 258127"/>
                <a:gd name="connsiteX110" fmla="*/ 23813 w 255270"/>
                <a:gd name="connsiteY110" fmla="*/ 117157 h 258127"/>
                <a:gd name="connsiteX111" fmla="*/ 22860 w 255270"/>
                <a:gd name="connsiteY111" fmla="*/ 118110 h 258127"/>
                <a:gd name="connsiteX112" fmla="*/ 22860 w 255270"/>
                <a:gd name="connsiteY112" fmla="*/ 141922 h 258127"/>
                <a:gd name="connsiteX113" fmla="*/ 23813 w 255270"/>
                <a:gd name="connsiteY113" fmla="*/ 142875 h 258127"/>
                <a:gd name="connsiteX114" fmla="*/ 34290 w 255270"/>
                <a:gd name="connsiteY114" fmla="*/ 142875 h 258127"/>
                <a:gd name="connsiteX115" fmla="*/ 57150 w 255270"/>
                <a:gd name="connsiteY115" fmla="*/ 159068 h 258127"/>
                <a:gd name="connsiteX116" fmla="*/ 52388 w 255270"/>
                <a:gd name="connsiteY116" fmla="*/ 186690 h 258127"/>
                <a:gd name="connsiteX117" fmla="*/ 44767 w 255270"/>
                <a:gd name="connsiteY117" fmla="*/ 194310 h 258127"/>
                <a:gd name="connsiteX118" fmla="*/ 44767 w 255270"/>
                <a:gd name="connsiteY118" fmla="*/ 196215 h 258127"/>
                <a:gd name="connsiteX119" fmla="*/ 61913 w 255270"/>
                <a:gd name="connsiteY119" fmla="*/ 213360 h 258127"/>
                <a:gd name="connsiteX120" fmla="*/ 63817 w 255270"/>
                <a:gd name="connsiteY120" fmla="*/ 213360 h 258127"/>
                <a:gd name="connsiteX121" fmla="*/ 71438 w 255270"/>
                <a:gd name="connsiteY121" fmla="*/ 205740 h 258127"/>
                <a:gd name="connsiteX122" fmla="*/ 88583 w 255270"/>
                <a:gd name="connsiteY122" fmla="*/ 19716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55270" h="258127">
                  <a:moveTo>
                    <a:pt x="140017" y="258127"/>
                  </a:moveTo>
                  <a:lnTo>
                    <a:pt x="116205" y="258127"/>
                  </a:lnTo>
                  <a:cubicBezTo>
                    <a:pt x="102870" y="258127"/>
                    <a:pt x="91440" y="246697"/>
                    <a:pt x="91440" y="233363"/>
                  </a:cubicBezTo>
                  <a:lnTo>
                    <a:pt x="91440" y="222885"/>
                  </a:lnTo>
                  <a:cubicBezTo>
                    <a:pt x="91440" y="221933"/>
                    <a:pt x="90488" y="221933"/>
                    <a:pt x="90488" y="221933"/>
                  </a:cubicBezTo>
                  <a:cubicBezTo>
                    <a:pt x="89535" y="221933"/>
                    <a:pt x="89535" y="221933"/>
                    <a:pt x="88583" y="221933"/>
                  </a:cubicBezTo>
                  <a:lnTo>
                    <a:pt x="80963" y="229552"/>
                  </a:lnTo>
                  <a:cubicBezTo>
                    <a:pt x="71438" y="239077"/>
                    <a:pt x="55245" y="239077"/>
                    <a:pt x="45720" y="229552"/>
                  </a:cubicBezTo>
                  <a:lnTo>
                    <a:pt x="28575" y="212408"/>
                  </a:lnTo>
                  <a:cubicBezTo>
                    <a:pt x="23813" y="207645"/>
                    <a:pt x="20955" y="200977"/>
                    <a:pt x="20955" y="194310"/>
                  </a:cubicBezTo>
                  <a:cubicBezTo>
                    <a:pt x="20955" y="187643"/>
                    <a:pt x="23813" y="180975"/>
                    <a:pt x="28575" y="176213"/>
                  </a:cubicBezTo>
                  <a:lnTo>
                    <a:pt x="36195" y="168593"/>
                  </a:lnTo>
                  <a:cubicBezTo>
                    <a:pt x="36195" y="168593"/>
                    <a:pt x="36195" y="167640"/>
                    <a:pt x="36195" y="166688"/>
                  </a:cubicBezTo>
                  <a:cubicBezTo>
                    <a:pt x="36195" y="165735"/>
                    <a:pt x="35242" y="165735"/>
                    <a:pt x="35242" y="165735"/>
                  </a:cubicBezTo>
                  <a:lnTo>
                    <a:pt x="24765" y="165735"/>
                  </a:lnTo>
                  <a:cubicBezTo>
                    <a:pt x="11430" y="165735"/>
                    <a:pt x="0" y="154305"/>
                    <a:pt x="0" y="140970"/>
                  </a:cubicBezTo>
                  <a:lnTo>
                    <a:pt x="0" y="117157"/>
                  </a:lnTo>
                  <a:cubicBezTo>
                    <a:pt x="0" y="103822"/>
                    <a:pt x="11430" y="92393"/>
                    <a:pt x="24765" y="92393"/>
                  </a:cubicBezTo>
                  <a:lnTo>
                    <a:pt x="35242" y="92393"/>
                  </a:lnTo>
                  <a:cubicBezTo>
                    <a:pt x="36195" y="92393"/>
                    <a:pt x="36195" y="91440"/>
                    <a:pt x="36195" y="91440"/>
                  </a:cubicBezTo>
                  <a:lnTo>
                    <a:pt x="36195" y="90488"/>
                  </a:lnTo>
                  <a:cubicBezTo>
                    <a:pt x="36195" y="90488"/>
                    <a:pt x="36195" y="90488"/>
                    <a:pt x="35242" y="89535"/>
                  </a:cubicBezTo>
                  <a:lnTo>
                    <a:pt x="27622" y="81915"/>
                  </a:lnTo>
                  <a:cubicBezTo>
                    <a:pt x="22860" y="77152"/>
                    <a:pt x="20002" y="70485"/>
                    <a:pt x="20002" y="63818"/>
                  </a:cubicBezTo>
                  <a:cubicBezTo>
                    <a:pt x="20002" y="57150"/>
                    <a:pt x="22860" y="50482"/>
                    <a:pt x="27622" y="45720"/>
                  </a:cubicBezTo>
                  <a:lnTo>
                    <a:pt x="44767" y="28575"/>
                  </a:lnTo>
                  <a:cubicBezTo>
                    <a:pt x="54292" y="19050"/>
                    <a:pt x="70485" y="19050"/>
                    <a:pt x="80010" y="28575"/>
                  </a:cubicBezTo>
                  <a:lnTo>
                    <a:pt x="87630" y="36195"/>
                  </a:lnTo>
                  <a:cubicBezTo>
                    <a:pt x="87630" y="36195"/>
                    <a:pt x="88583" y="36195"/>
                    <a:pt x="89535" y="36195"/>
                  </a:cubicBezTo>
                  <a:cubicBezTo>
                    <a:pt x="90488" y="36195"/>
                    <a:pt x="90488" y="35243"/>
                    <a:pt x="90488" y="35243"/>
                  </a:cubicBezTo>
                  <a:lnTo>
                    <a:pt x="90488" y="24765"/>
                  </a:lnTo>
                  <a:cubicBezTo>
                    <a:pt x="90488" y="11430"/>
                    <a:pt x="101917" y="0"/>
                    <a:pt x="115252" y="0"/>
                  </a:cubicBezTo>
                  <a:lnTo>
                    <a:pt x="139065" y="0"/>
                  </a:lnTo>
                  <a:cubicBezTo>
                    <a:pt x="152400" y="0"/>
                    <a:pt x="163830" y="11430"/>
                    <a:pt x="163830" y="24765"/>
                  </a:cubicBezTo>
                  <a:lnTo>
                    <a:pt x="163830" y="35243"/>
                  </a:lnTo>
                  <a:cubicBezTo>
                    <a:pt x="163830" y="36195"/>
                    <a:pt x="164783" y="36195"/>
                    <a:pt x="164783" y="36195"/>
                  </a:cubicBezTo>
                  <a:cubicBezTo>
                    <a:pt x="165735" y="36195"/>
                    <a:pt x="165735" y="36195"/>
                    <a:pt x="166688" y="36195"/>
                  </a:cubicBezTo>
                  <a:lnTo>
                    <a:pt x="174308" y="28575"/>
                  </a:lnTo>
                  <a:cubicBezTo>
                    <a:pt x="183833" y="19050"/>
                    <a:pt x="200025" y="19050"/>
                    <a:pt x="209550" y="28575"/>
                  </a:cubicBezTo>
                  <a:lnTo>
                    <a:pt x="226695" y="45720"/>
                  </a:lnTo>
                  <a:cubicBezTo>
                    <a:pt x="231458" y="50482"/>
                    <a:pt x="234315" y="57150"/>
                    <a:pt x="234315" y="63818"/>
                  </a:cubicBezTo>
                  <a:cubicBezTo>
                    <a:pt x="234315" y="70485"/>
                    <a:pt x="231458" y="77152"/>
                    <a:pt x="226695" y="81915"/>
                  </a:cubicBezTo>
                  <a:lnTo>
                    <a:pt x="219075" y="89535"/>
                  </a:lnTo>
                  <a:cubicBezTo>
                    <a:pt x="219075" y="89535"/>
                    <a:pt x="219075" y="90488"/>
                    <a:pt x="219075" y="91440"/>
                  </a:cubicBezTo>
                  <a:lnTo>
                    <a:pt x="219075" y="92393"/>
                  </a:lnTo>
                  <a:cubicBezTo>
                    <a:pt x="219075" y="92393"/>
                    <a:pt x="219075" y="92393"/>
                    <a:pt x="220027" y="92393"/>
                  </a:cubicBezTo>
                  <a:lnTo>
                    <a:pt x="230505" y="92393"/>
                  </a:lnTo>
                  <a:cubicBezTo>
                    <a:pt x="243840" y="92393"/>
                    <a:pt x="255270" y="103822"/>
                    <a:pt x="255270" y="117157"/>
                  </a:cubicBezTo>
                  <a:lnTo>
                    <a:pt x="255270" y="140970"/>
                  </a:lnTo>
                  <a:cubicBezTo>
                    <a:pt x="255270" y="154305"/>
                    <a:pt x="243840" y="165735"/>
                    <a:pt x="230505" y="165735"/>
                  </a:cubicBezTo>
                  <a:lnTo>
                    <a:pt x="220027" y="165735"/>
                  </a:lnTo>
                  <a:cubicBezTo>
                    <a:pt x="219075" y="165735"/>
                    <a:pt x="219075" y="166688"/>
                    <a:pt x="219075" y="166688"/>
                  </a:cubicBezTo>
                  <a:cubicBezTo>
                    <a:pt x="219075" y="167640"/>
                    <a:pt x="219075" y="167640"/>
                    <a:pt x="219075" y="168593"/>
                  </a:cubicBezTo>
                  <a:lnTo>
                    <a:pt x="226695" y="176213"/>
                  </a:lnTo>
                  <a:cubicBezTo>
                    <a:pt x="231458" y="180975"/>
                    <a:pt x="234315" y="187643"/>
                    <a:pt x="234315" y="194310"/>
                  </a:cubicBezTo>
                  <a:cubicBezTo>
                    <a:pt x="234315" y="200977"/>
                    <a:pt x="231458" y="207645"/>
                    <a:pt x="226695" y="212408"/>
                  </a:cubicBezTo>
                  <a:lnTo>
                    <a:pt x="209550" y="229552"/>
                  </a:lnTo>
                  <a:cubicBezTo>
                    <a:pt x="200025" y="239077"/>
                    <a:pt x="183833" y="239077"/>
                    <a:pt x="174308" y="229552"/>
                  </a:cubicBezTo>
                  <a:lnTo>
                    <a:pt x="166688" y="221933"/>
                  </a:lnTo>
                  <a:cubicBezTo>
                    <a:pt x="166688" y="221933"/>
                    <a:pt x="165735" y="221933"/>
                    <a:pt x="164783" y="221933"/>
                  </a:cubicBezTo>
                  <a:cubicBezTo>
                    <a:pt x="163830" y="221933"/>
                    <a:pt x="163830" y="222885"/>
                    <a:pt x="163830" y="222885"/>
                  </a:cubicBezTo>
                  <a:lnTo>
                    <a:pt x="163830" y="233363"/>
                  </a:lnTo>
                  <a:cubicBezTo>
                    <a:pt x="164783" y="246697"/>
                    <a:pt x="153352" y="258127"/>
                    <a:pt x="140017" y="258127"/>
                  </a:cubicBezTo>
                  <a:close/>
                  <a:moveTo>
                    <a:pt x="88583" y="197168"/>
                  </a:moveTo>
                  <a:cubicBezTo>
                    <a:pt x="91440" y="197168"/>
                    <a:pt x="95250" y="198120"/>
                    <a:pt x="98108" y="199072"/>
                  </a:cubicBezTo>
                  <a:cubicBezTo>
                    <a:pt x="107633" y="202883"/>
                    <a:pt x="114300" y="212408"/>
                    <a:pt x="114300" y="221933"/>
                  </a:cubicBezTo>
                  <a:lnTo>
                    <a:pt x="114300" y="232410"/>
                  </a:lnTo>
                  <a:cubicBezTo>
                    <a:pt x="114300" y="233363"/>
                    <a:pt x="115252" y="233363"/>
                    <a:pt x="115252" y="233363"/>
                  </a:cubicBezTo>
                  <a:lnTo>
                    <a:pt x="139065" y="233363"/>
                  </a:lnTo>
                  <a:cubicBezTo>
                    <a:pt x="140017" y="233363"/>
                    <a:pt x="140017" y="232410"/>
                    <a:pt x="140017" y="232410"/>
                  </a:cubicBezTo>
                  <a:lnTo>
                    <a:pt x="140017" y="221933"/>
                  </a:lnTo>
                  <a:cubicBezTo>
                    <a:pt x="140017" y="211455"/>
                    <a:pt x="145733" y="202883"/>
                    <a:pt x="156210" y="199072"/>
                  </a:cubicBezTo>
                  <a:cubicBezTo>
                    <a:pt x="165735" y="195263"/>
                    <a:pt x="176213" y="197168"/>
                    <a:pt x="183833" y="203835"/>
                  </a:cubicBezTo>
                  <a:lnTo>
                    <a:pt x="191452" y="211455"/>
                  </a:lnTo>
                  <a:lnTo>
                    <a:pt x="193358" y="211455"/>
                  </a:lnTo>
                  <a:lnTo>
                    <a:pt x="210502" y="194310"/>
                  </a:lnTo>
                  <a:lnTo>
                    <a:pt x="210502" y="192405"/>
                  </a:lnTo>
                  <a:lnTo>
                    <a:pt x="202883" y="184785"/>
                  </a:lnTo>
                  <a:cubicBezTo>
                    <a:pt x="196215" y="178118"/>
                    <a:pt x="193358" y="166688"/>
                    <a:pt x="197167" y="157163"/>
                  </a:cubicBezTo>
                  <a:cubicBezTo>
                    <a:pt x="200977" y="147638"/>
                    <a:pt x="210502" y="140970"/>
                    <a:pt x="220027" y="140970"/>
                  </a:cubicBezTo>
                  <a:lnTo>
                    <a:pt x="230505" y="140970"/>
                  </a:lnTo>
                  <a:cubicBezTo>
                    <a:pt x="231458" y="140970"/>
                    <a:pt x="231458" y="140018"/>
                    <a:pt x="231458" y="140018"/>
                  </a:cubicBezTo>
                  <a:lnTo>
                    <a:pt x="231458" y="117157"/>
                  </a:lnTo>
                  <a:cubicBezTo>
                    <a:pt x="231458" y="116205"/>
                    <a:pt x="230505" y="116205"/>
                    <a:pt x="230505" y="116205"/>
                  </a:cubicBezTo>
                  <a:lnTo>
                    <a:pt x="220027" y="116205"/>
                  </a:lnTo>
                  <a:cubicBezTo>
                    <a:pt x="209550" y="116205"/>
                    <a:pt x="200977" y="110490"/>
                    <a:pt x="197167" y="100013"/>
                  </a:cubicBezTo>
                  <a:lnTo>
                    <a:pt x="197167" y="99060"/>
                  </a:lnTo>
                  <a:cubicBezTo>
                    <a:pt x="193358" y="90488"/>
                    <a:pt x="195262" y="80010"/>
                    <a:pt x="202883" y="72390"/>
                  </a:cubicBezTo>
                  <a:lnTo>
                    <a:pt x="210502" y="64770"/>
                  </a:lnTo>
                  <a:lnTo>
                    <a:pt x="210502" y="62865"/>
                  </a:lnTo>
                  <a:lnTo>
                    <a:pt x="193358" y="45720"/>
                  </a:lnTo>
                  <a:lnTo>
                    <a:pt x="191452" y="45720"/>
                  </a:lnTo>
                  <a:lnTo>
                    <a:pt x="183833" y="53340"/>
                  </a:lnTo>
                  <a:cubicBezTo>
                    <a:pt x="177165" y="60007"/>
                    <a:pt x="165735" y="62865"/>
                    <a:pt x="156210" y="59055"/>
                  </a:cubicBezTo>
                  <a:cubicBezTo>
                    <a:pt x="146685" y="55245"/>
                    <a:pt x="140017" y="45720"/>
                    <a:pt x="140017" y="36195"/>
                  </a:cubicBezTo>
                  <a:lnTo>
                    <a:pt x="140017" y="25718"/>
                  </a:lnTo>
                  <a:cubicBezTo>
                    <a:pt x="140017" y="24765"/>
                    <a:pt x="139065" y="24765"/>
                    <a:pt x="139065" y="24765"/>
                  </a:cubicBezTo>
                  <a:lnTo>
                    <a:pt x="115252" y="24765"/>
                  </a:lnTo>
                  <a:cubicBezTo>
                    <a:pt x="114300" y="24765"/>
                    <a:pt x="114300" y="25718"/>
                    <a:pt x="114300" y="25718"/>
                  </a:cubicBezTo>
                  <a:lnTo>
                    <a:pt x="114300" y="36195"/>
                  </a:lnTo>
                  <a:cubicBezTo>
                    <a:pt x="114300" y="46672"/>
                    <a:pt x="108585" y="55245"/>
                    <a:pt x="98108" y="59055"/>
                  </a:cubicBezTo>
                  <a:cubicBezTo>
                    <a:pt x="88583" y="62865"/>
                    <a:pt x="78105" y="60960"/>
                    <a:pt x="70485" y="54293"/>
                  </a:cubicBezTo>
                  <a:lnTo>
                    <a:pt x="62865" y="46672"/>
                  </a:lnTo>
                  <a:cubicBezTo>
                    <a:pt x="61913" y="45720"/>
                    <a:pt x="61913" y="45720"/>
                    <a:pt x="60960" y="46672"/>
                  </a:cubicBezTo>
                  <a:lnTo>
                    <a:pt x="43815" y="63818"/>
                  </a:lnTo>
                  <a:lnTo>
                    <a:pt x="43815" y="65722"/>
                  </a:lnTo>
                  <a:lnTo>
                    <a:pt x="51435" y="73343"/>
                  </a:lnTo>
                  <a:cubicBezTo>
                    <a:pt x="58102" y="80010"/>
                    <a:pt x="60960" y="91440"/>
                    <a:pt x="57150" y="100965"/>
                  </a:cubicBezTo>
                  <a:lnTo>
                    <a:pt x="57150" y="101918"/>
                  </a:lnTo>
                  <a:cubicBezTo>
                    <a:pt x="53340" y="110490"/>
                    <a:pt x="44767" y="117157"/>
                    <a:pt x="34290" y="117157"/>
                  </a:cubicBezTo>
                  <a:lnTo>
                    <a:pt x="23813" y="117157"/>
                  </a:lnTo>
                  <a:cubicBezTo>
                    <a:pt x="22860" y="117157"/>
                    <a:pt x="22860" y="118110"/>
                    <a:pt x="22860" y="118110"/>
                  </a:cubicBezTo>
                  <a:lnTo>
                    <a:pt x="22860" y="141922"/>
                  </a:lnTo>
                  <a:cubicBezTo>
                    <a:pt x="22860" y="142875"/>
                    <a:pt x="23813" y="142875"/>
                    <a:pt x="23813" y="142875"/>
                  </a:cubicBezTo>
                  <a:lnTo>
                    <a:pt x="34290" y="142875"/>
                  </a:lnTo>
                  <a:cubicBezTo>
                    <a:pt x="44767" y="142875"/>
                    <a:pt x="53340" y="148590"/>
                    <a:pt x="57150" y="159068"/>
                  </a:cubicBezTo>
                  <a:cubicBezTo>
                    <a:pt x="60960" y="168593"/>
                    <a:pt x="59055" y="179070"/>
                    <a:pt x="52388" y="186690"/>
                  </a:cubicBezTo>
                  <a:lnTo>
                    <a:pt x="44767" y="194310"/>
                  </a:lnTo>
                  <a:lnTo>
                    <a:pt x="44767" y="196215"/>
                  </a:lnTo>
                  <a:lnTo>
                    <a:pt x="61913" y="213360"/>
                  </a:lnTo>
                  <a:cubicBezTo>
                    <a:pt x="62865" y="214313"/>
                    <a:pt x="62865" y="214313"/>
                    <a:pt x="63817" y="213360"/>
                  </a:cubicBezTo>
                  <a:lnTo>
                    <a:pt x="71438" y="205740"/>
                  </a:lnTo>
                  <a:cubicBezTo>
                    <a:pt x="76200" y="200025"/>
                    <a:pt x="82867" y="197168"/>
                    <a:pt x="88583" y="197168"/>
                  </a:cubicBezTo>
                  <a:close/>
                </a:path>
              </a:pathLst>
            </a:custGeom>
            <a:grp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233A884-37A3-A8FE-837B-6810CEC2E7AE}"/>
                </a:ext>
              </a:extLst>
            </p:cNvPr>
            <p:cNvSpPr/>
            <p:nvPr/>
          </p:nvSpPr>
          <p:spPr>
            <a:xfrm>
              <a:off x="4697729" y="-3768587"/>
              <a:ext cx="104775" cy="104775"/>
            </a:xfrm>
            <a:custGeom>
              <a:avLst/>
              <a:gdLst>
                <a:gd name="connsiteX0" fmla="*/ 52388 w 104775"/>
                <a:gd name="connsiteY0" fmla="*/ 104775 h 104775"/>
                <a:gd name="connsiteX1" fmla="*/ 0 w 104775"/>
                <a:gd name="connsiteY1" fmla="*/ 52388 h 104775"/>
                <a:gd name="connsiteX2" fmla="*/ 52388 w 104775"/>
                <a:gd name="connsiteY2" fmla="*/ 0 h 104775"/>
                <a:gd name="connsiteX3" fmla="*/ 104775 w 104775"/>
                <a:gd name="connsiteY3" fmla="*/ 52388 h 104775"/>
                <a:gd name="connsiteX4" fmla="*/ 52388 w 104775"/>
                <a:gd name="connsiteY4" fmla="*/ 104775 h 104775"/>
                <a:gd name="connsiteX5" fmla="*/ 52388 w 104775"/>
                <a:gd name="connsiteY5" fmla="*/ 24765 h 104775"/>
                <a:gd name="connsiteX6" fmla="*/ 23813 w 104775"/>
                <a:gd name="connsiteY6" fmla="*/ 53340 h 104775"/>
                <a:gd name="connsiteX7" fmla="*/ 52388 w 104775"/>
                <a:gd name="connsiteY7" fmla="*/ 81915 h 104775"/>
                <a:gd name="connsiteX8" fmla="*/ 80963 w 104775"/>
                <a:gd name="connsiteY8" fmla="*/ 53340 h 104775"/>
                <a:gd name="connsiteX9" fmla="*/ 52388 w 104775"/>
                <a:gd name="connsiteY9" fmla="*/ 2476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04775">
                  <a:moveTo>
                    <a:pt x="52388" y="104775"/>
                  </a:moveTo>
                  <a:cubicBezTo>
                    <a:pt x="23813" y="104775"/>
                    <a:pt x="0" y="81915"/>
                    <a:pt x="0" y="52388"/>
                  </a:cubicBezTo>
                  <a:cubicBezTo>
                    <a:pt x="0" y="22860"/>
                    <a:pt x="22860" y="0"/>
                    <a:pt x="52388" y="0"/>
                  </a:cubicBezTo>
                  <a:cubicBezTo>
                    <a:pt x="81915" y="0"/>
                    <a:pt x="104775" y="22860"/>
                    <a:pt x="104775" y="52388"/>
                  </a:cubicBezTo>
                  <a:cubicBezTo>
                    <a:pt x="104775" y="81915"/>
                    <a:pt x="80963" y="104775"/>
                    <a:pt x="52388" y="104775"/>
                  </a:cubicBezTo>
                  <a:close/>
                  <a:moveTo>
                    <a:pt x="52388" y="24765"/>
                  </a:moveTo>
                  <a:cubicBezTo>
                    <a:pt x="37148" y="24765"/>
                    <a:pt x="23813" y="37147"/>
                    <a:pt x="23813" y="53340"/>
                  </a:cubicBezTo>
                  <a:cubicBezTo>
                    <a:pt x="23813" y="69532"/>
                    <a:pt x="36195" y="81915"/>
                    <a:pt x="52388" y="81915"/>
                  </a:cubicBezTo>
                  <a:cubicBezTo>
                    <a:pt x="68580" y="81915"/>
                    <a:pt x="80963" y="69532"/>
                    <a:pt x="80963" y="53340"/>
                  </a:cubicBezTo>
                  <a:cubicBezTo>
                    <a:pt x="80963" y="37147"/>
                    <a:pt x="68580" y="24765"/>
                    <a:pt x="52388" y="24765"/>
                  </a:cubicBezTo>
                  <a:close/>
                </a:path>
              </a:pathLst>
            </a:custGeom>
            <a:grp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3D8ECD4-CCAC-0AAB-5B73-09108C9F695F}"/>
                </a:ext>
              </a:extLst>
            </p:cNvPr>
            <p:cNvSpPr/>
            <p:nvPr/>
          </p:nvSpPr>
          <p:spPr>
            <a:xfrm>
              <a:off x="4518659" y="-3679052"/>
              <a:ext cx="208597" cy="208597"/>
            </a:xfrm>
            <a:custGeom>
              <a:avLst/>
              <a:gdLst>
                <a:gd name="connsiteX0" fmla="*/ 113348 w 208597"/>
                <a:gd name="connsiteY0" fmla="*/ 208598 h 208597"/>
                <a:gd name="connsiteX1" fmla="*/ 94298 w 208597"/>
                <a:gd name="connsiteY1" fmla="*/ 208598 h 208597"/>
                <a:gd name="connsiteX2" fmla="*/ 72390 w 208597"/>
                <a:gd name="connsiteY2" fmla="*/ 186690 h 208597"/>
                <a:gd name="connsiteX3" fmla="*/ 72390 w 208597"/>
                <a:gd name="connsiteY3" fmla="*/ 180975 h 208597"/>
                <a:gd name="connsiteX4" fmla="*/ 68580 w 208597"/>
                <a:gd name="connsiteY4" fmla="*/ 184785 h 208597"/>
                <a:gd name="connsiteX5" fmla="*/ 37148 w 208597"/>
                <a:gd name="connsiteY5" fmla="*/ 184785 h 208597"/>
                <a:gd name="connsiteX6" fmla="*/ 23813 w 208597"/>
                <a:gd name="connsiteY6" fmla="*/ 171450 h 208597"/>
                <a:gd name="connsiteX7" fmla="*/ 17145 w 208597"/>
                <a:gd name="connsiteY7" fmla="*/ 155258 h 208597"/>
                <a:gd name="connsiteX8" fmla="*/ 23813 w 208597"/>
                <a:gd name="connsiteY8" fmla="*/ 139065 h 208597"/>
                <a:gd name="connsiteX9" fmla="*/ 27623 w 208597"/>
                <a:gd name="connsiteY9" fmla="*/ 135255 h 208597"/>
                <a:gd name="connsiteX10" fmla="*/ 21908 w 208597"/>
                <a:gd name="connsiteY10" fmla="*/ 135255 h 208597"/>
                <a:gd name="connsiteX11" fmla="*/ 0 w 208597"/>
                <a:gd name="connsiteY11" fmla="*/ 113348 h 208597"/>
                <a:gd name="connsiteX12" fmla="*/ 0 w 208597"/>
                <a:gd name="connsiteY12" fmla="*/ 94298 h 208597"/>
                <a:gd name="connsiteX13" fmla="*/ 21908 w 208597"/>
                <a:gd name="connsiteY13" fmla="*/ 72390 h 208597"/>
                <a:gd name="connsiteX14" fmla="*/ 27623 w 208597"/>
                <a:gd name="connsiteY14" fmla="*/ 72390 h 208597"/>
                <a:gd name="connsiteX15" fmla="*/ 23813 w 208597"/>
                <a:gd name="connsiteY15" fmla="*/ 68580 h 208597"/>
                <a:gd name="connsiteX16" fmla="*/ 17145 w 208597"/>
                <a:gd name="connsiteY16" fmla="*/ 52388 h 208597"/>
                <a:gd name="connsiteX17" fmla="*/ 23813 w 208597"/>
                <a:gd name="connsiteY17" fmla="*/ 36195 h 208597"/>
                <a:gd name="connsiteX18" fmla="*/ 37148 w 208597"/>
                <a:gd name="connsiteY18" fmla="*/ 22860 h 208597"/>
                <a:gd name="connsiteX19" fmla="*/ 68580 w 208597"/>
                <a:gd name="connsiteY19" fmla="*/ 22860 h 208597"/>
                <a:gd name="connsiteX20" fmla="*/ 72390 w 208597"/>
                <a:gd name="connsiteY20" fmla="*/ 27623 h 208597"/>
                <a:gd name="connsiteX21" fmla="*/ 72390 w 208597"/>
                <a:gd name="connsiteY21" fmla="*/ 21908 h 208597"/>
                <a:gd name="connsiteX22" fmla="*/ 94298 w 208597"/>
                <a:gd name="connsiteY22" fmla="*/ 0 h 208597"/>
                <a:gd name="connsiteX23" fmla="*/ 100013 w 208597"/>
                <a:gd name="connsiteY23" fmla="*/ 0 h 208597"/>
                <a:gd name="connsiteX24" fmla="*/ 111443 w 208597"/>
                <a:gd name="connsiteY24" fmla="*/ 11430 h 208597"/>
                <a:gd name="connsiteX25" fmla="*/ 100013 w 208597"/>
                <a:gd name="connsiteY25" fmla="*/ 22860 h 208597"/>
                <a:gd name="connsiteX26" fmla="*/ 96203 w 208597"/>
                <a:gd name="connsiteY26" fmla="*/ 22860 h 208597"/>
                <a:gd name="connsiteX27" fmla="*/ 96203 w 208597"/>
                <a:gd name="connsiteY27" fmla="*/ 29528 h 208597"/>
                <a:gd name="connsiteX28" fmla="*/ 81915 w 208597"/>
                <a:gd name="connsiteY28" fmla="*/ 50483 h 208597"/>
                <a:gd name="connsiteX29" fmla="*/ 57150 w 208597"/>
                <a:gd name="connsiteY29" fmla="*/ 45720 h 208597"/>
                <a:gd name="connsiteX30" fmla="*/ 52388 w 208597"/>
                <a:gd name="connsiteY30" fmla="*/ 40958 h 208597"/>
                <a:gd name="connsiteX31" fmla="*/ 40958 w 208597"/>
                <a:gd name="connsiteY31" fmla="*/ 52388 h 208597"/>
                <a:gd name="connsiteX32" fmla="*/ 45720 w 208597"/>
                <a:gd name="connsiteY32" fmla="*/ 57150 h 208597"/>
                <a:gd name="connsiteX33" fmla="*/ 50483 w 208597"/>
                <a:gd name="connsiteY33" fmla="*/ 81915 h 208597"/>
                <a:gd name="connsiteX34" fmla="*/ 29528 w 208597"/>
                <a:gd name="connsiteY34" fmla="*/ 96202 h 208597"/>
                <a:gd name="connsiteX35" fmla="*/ 22860 w 208597"/>
                <a:gd name="connsiteY35" fmla="*/ 96202 h 208597"/>
                <a:gd name="connsiteX36" fmla="*/ 22860 w 208597"/>
                <a:gd name="connsiteY36" fmla="*/ 112395 h 208597"/>
                <a:gd name="connsiteX37" fmla="*/ 29528 w 208597"/>
                <a:gd name="connsiteY37" fmla="*/ 112395 h 208597"/>
                <a:gd name="connsiteX38" fmla="*/ 50483 w 208597"/>
                <a:gd name="connsiteY38" fmla="*/ 126683 h 208597"/>
                <a:gd name="connsiteX39" fmla="*/ 45720 w 208597"/>
                <a:gd name="connsiteY39" fmla="*/ 151448 h 208597"/>
                <a:gd name="connsiteX40" fmla="*/ 40958 w 208597"/>
                <a:gd name="connsiteY40" fmla="*/ 156210 h 208597"/>
                <a:gd name="connsiteX41" fmla="*/ 52388 w 208597"/>
                <a:gd name="connsiteY41" fmla="*/ 167640 h 208597"/>
                <a:gd name="connsiteX42" fmla="*/ 57150 w 208597"/>
                <a:gd name="connsiteY42" fmla="*/ 162877 h 208597"/>
                <a:gd name="connsiteX43" fmla="*/ 80963 w 208597"/>
                <a:gd name="connsiteY43" fmla="*/ 158115 h 208597"/>
                <a:gd name="connsiteX44" fmla="*/ 82868 w 208597"/>
                <a:gd name="connsiteY44" fmla="*/ 159068 h 208597"/>
                <a:gd name="connsiteX45" fmla="*/ 96203 w 208597"/>
                <a:gd name="connsiteY45" fmla="*/ 179070 h 208597"/>
                <a:gd name="connsiteX46" fmla="*/ 96203 w 208597"/>
                <a:gd name="connsiteY46" fmla="*/ 185738 h 208597"/>
                <a:gd name="connsiteX47" fmla="*/ 112395 w 208597"/>
                <a:gd name="connsiteY47" fmla="*/ 185738 h 208597"/>
                <a:gd name="connsiteX48" fmla="*/ 112395 w 208597"/>
                <a:gd name="connsiteY48" fmla="*/ 179070 h 208597"/>
                <a:gd name="connsiteX49" fmla="*/ 126683 w 208597"/>
                <a:gd name="connsiteY49" fmla="*/ 158115 h 208597"/>
                <a:gd name="connsiteX50" fmla="*/ 151448 w 208597"/>
                <a:gd name="connsiteY50" fmla="*/ 162877 h 208597"/>
                <a:gd name="connsiteX51" fmla="*/ 156210 w 208597"/>
                <a:gd name="connsiteY51" fmla="*/ 167640 h 208597"/>
                <a:gd name="connsiteX52" fmla="*/ 167640 w 208597"/>
                <a:gd name="connsiteY52" fmla="*/ 156210 h 208597"/>
                <a:gd name="connsiteX53" fmla="*/ 162878 w 208597"/>
                <a:gd name="connsiteY53" fmla="*/ 151448 h 208597"/>
                <a:gd name="connsiteX54" fmla="*/ 158115 w 208597"/>
                <a:gd name="connsiteY54" fmla="*/ 128588 h 208597"/>
                <a:gd name="connsiteX55" fmla="*/ 158115 w 208597"/>
                <a:gd name="connsiteY55" fmla="*/ 127635 h 208597"/>
                <a:gd name="connsiteX56" fmla="*/ 179070 w 208597"/>
                <a:gd name="connsiteY56" fmla="*/ 113348 h 208597"/>
                <a:gd name="connsiteX57" fmla="*/ 185738 w 208597"/>
                <a:gd name="connsiteY57" fmla="*/ 113348 h 208597"/>
                <a:gd name="connsiteX58" fmla="*/ 185738 w 208597"/>
                <a:gd name="connsiteY58" fmla="*/ 109538 h 208597"/>
                <a:gd name="connsiteX59" fmla="*/ 197168 w 208597"/>
                <a:gd name="connsiteY59" fmla="*/ 98108 h 208597"/>
                <a:gd name="connsiteX60" fmla="*/ 208598 w 208597"/>
                <a:gd name="connsiteY60" fmla="*/ 109538 h 208597"/>
                <a:gd name="connsiteX61" fmla="*/ 208598 w 208597"/>
                <a:gd name="connsiteY61" fmla="*/ 113348 h 208597"/>
                <a:gd name="connsiteX62" fmla="*/ 186690 w 208597"/>
                <a:gd name="connsiteY62" fmla="*/ 135255 h 208597"/>
                <a:gd name="connsiteX63" fmla="*/ 180975 w 208597"/>
                <a:gd name="connsiteY63" fmla="*/ 135255 h 208597"/>
                <a:gd name="connsiteX64" fmla="*/ 184785 w 208597"/>
                <a:gd name="connsiteY64" fmla="*/ 139065 h 208597"/>
                <a:gd name="connsiteX65" fmla="*/ 191453 w 208597"/>
                <a:gd name="connsiteY65" fmla="*/ 155258 h 208597"/>
                <a:gd name="connsiteX66" fmla="*/ 184785 w 208597"/>
                <a:gd name="connsiteY66" fmla="*/ 171450 h 208597"/>
                <a:gd name="connsiteX67" fmla="*/ 171450 w 208597"/>
                <a:gd name="connsiteY67" fmla="*/ 184785 h 208597"/>
                <a:gd name="connsiteX68" fmla="*/ 140018 w 208597"/>
                <a:gd name="connsiteY68" fmla="*/ 184785 h 208597"/>
                <a:gd name="connsiteX69" fmla="*/ 136208 w 208597"/>
                <a:gd name="connsiteY69" fmla="*/ 180975 h 208597"/>
                <a:gd name="connsiteX70" fmla="*/ 136208 w 208597"/>
                <a:gd name="connsiteY70" fmla="*/ 186690 h 208597"/>
                <a:gd name="connsiteX71" fmla="*/ 113348 w 208597"/>
                <a:gd name="connsiteY71" fmla="*/ 208598 h 208597"/>
                <a:gd name="connsiteX72" fmla="*/ 154305 w 208597"/>
                <a:gd name="connsiteY72" fmla="*/ 168593 h 208597"/>
                <a:gd name="connsiteX73" fmla="*/ 154305 w 208597"/>
                <a:gd name="connsiteY73" fmla="*/ 168593 h 208597"/>
                <a:gd name="connsiteX74" fmla="*/ 154305 w 208597"/>
                <a:gd name="connsiteY74" fmla="*/ 168593 h 208597"/>
                <a:gd name="connsiteX75" fmla="*/ 167640 w 208597"/>
                <a:gd name="connsiteY75" fmla="*/ 157163 h 208597"/>
                <a:gd name="connsiteX76" fmla="*/ 167640 w 208597"/>
                <a:gd name="connsiteY76" fmla="*/ 157163 h 208597"/>
                <a:gd name="connsiteX77" fmla="*/ 167640 w 208597"/>
                <a:gd name="connsiteY77" fmla="*/ 157163 h 208597"/>
                <a:gd name="connsiteX78" fmla="*/ 167640 w 208597"/>
                <a:gd name="connsiteY78" fmla="*/ 155258 h 208597"/>
                <a:gd name="connsiteX79" fmla="*/ 167640 w 208597"/>
                <a:gd name="connsiteY79" fmla="*/ 155258 h 208597"/>
                <a:gd name="connsiteX80" fmla="*/ 167640 w 208597"/>
                <a:gd name="connsiteY80" fmla="*/ 155258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8597" h="208597">
                  <a:moveTo>
                    <a:pt x="113348" y="208598"/>
                  </a:moveTo>
                  <a:lnTo>
                    <a:pt x="94298" y="208598"/>
                  </a:lnTo>
                  <a:cubicBezTo>
                    <a:pt x="81915" y="208598"/>
                    <a:pt x="72390" y="199073"/>
                    <a:pt x="72390" y="186690"/>
                  </a:cubicBezTo>
                  <a:lnTo>
                    <a:pt x="72390" y="180975"/>
                  </a:lnTo>
                  <a:lnTo>
                    <a:pt x="68580" y="184785"/>
                  </a:lnTo>
                  <a:cubicBezTo>
                    <a:pt x="60008" y="193358"/>
                    <a:pt x="45720" y="193358"/>
                    <a:pt x="37148" y="184785"/>
                  </a:cubicBezTo>
                  <a:lnTo>
                    <a:pt x="23813" y="171450"/>
                  </a:lnTo>
                  <a:cubicBezTo>
                    <a:pt x="20003" y="167640"/>
                    <a:pt x="17145" y="161925"/>
                    <a:pt x="17145" y="155258"/>
                  </a:cubicBezTo>
                  <a:cubicBezTo>
                    <a:pt x="17145" y="149543"/>
                    <a:pt x="19050" y="143827"/>
                    <a:pt x="23813" y="139065"/>
                  </a:cubicBezTo>
                  <a:lnTo>
                    <a:pt x="27623" y="135255"/>
                  </a:lnTo>
                  <a:lnTo>
                    <a:pt x="21908" y="135255"/>
                  </a:lnTo>
                  <a:cubicBezTo>
                    <a:pt x="9525" y="135255"/>
                    <a:pt x="0" y="125730"/>
                    <a:pt x="0" y="113348"/>
                  </a:cubicBezTo>
                  <a:lnTo>
                    <a:pt x="0" y="94298"/>
                  </a:lnTo>
                  <a:cubicBezTo>
                    <a:pt x="0" y="81915"/>
                    <a:pt x="9525" y="72390"/>
                    <a:pt x="21908" y="72390"/>
                  </a:cubicBezTo>
                  <a:lnTo>
                    <a:pt x="27623" y="72390"/>
                  </a:lnTo>
                  <a:lnTo>
                    <a:pt x="23813" y="68580"/>
                  </a:lnTo>
                  <a:cubicBezTo>
                    <a:pt x="20003" y="64770"/>
                    <a:pt x="17145" y="59055"/>
                    <a:pt x="17145" y="52388"/>
                  </a:cubicBezTo>
                  <a:cubicBezTo>
                    <a:pt x="17145" y="46673"/>
                    <a:pt x="19050" y="40958"/>
                    <a:pt x="23813" y="36195"/>
                  </a:cubicBezTo>
                  <a:lnTo>
                    <a:pt x="37148" y="22860"/>
                  </a:lnTo>
                  <a:cubicBezTo>
                    <a:pt x="45720" y="14288"/>
                    <a:pt x="60008" y="14288"/>
                    <a:pt x="68580" y="22860"/>
                  </a:cubicBezTo>
                  <a:lnTo>
                    <a:pt x="72390" y="27623"/>
                  </a:lnTo>
                  <a:lnTo>
                    <a:pt x="72390" y="21908"/>
                  </a:lnTo>
                  <a:cubicBezTo>
                    <a:pt x="72390" y="9525"/>
                    <a:pt x="81915" y="0"/>
                    <a:pt x="94298" y="0"/>
                  </a:cubicBezTo>
                  <a:lnTo>
                    <a:pt x="100013" y="0"/>
                  </a:lnTo>
                  <a:cubicBezTo>
                    <a:pt x="106680" y="0"/>
                    <a:pt x="111443" y="5715"/>
                    <a:pt x="111443" y="11430"/>
                  </a:cubicBezTo>
                  <a:cubicBezTo>
                    <a:pt x="111443" y="17145"/>
                    <a:pt x="105728" y="22860"/>
                    <a:pt x="100013" y="22860"/>
                  </a:cubicBezTo>
                  <a:lnTo>
                    <a:pt x="96203" y="22860"/>
                  </a:lnTo>
                  <a:lnTo>
                    <a:pt x="96203" y="29528"/>
                  </a:lnTo>
                  <a:cubicBezTo>
                    <a:pt x="96203" y="39053"/>
                    <a:pt x="90488" y="46673"/>
                    <a:pt x="81915" y="50483"/>
                  </a:cubicBezTo>
                  <a:cubicBezTo>
                    <a:pt x="73343" y="54293"/>
                    <a:pt x="63818" y="52388"/>
                    <a:pt x="57150" y="45720"/>
                  </a:cubicBezTo>
                  <a:lnTo>
                    <a:pt x="52388" y="40958"/>
                  </a:lnTo>
                  <a:lnTo>
                    <a:pt x="40958" y="52388"/>
                  </a:lnTo>
                  <a:lnTo>
                    <a:pt x="45720" y="57150"/>
                  </a:lnTo>
                  <a:cubicBezTo>
                    <a:pt x="52388" y="63818"/>
                    <a:pt x="54293" y="73343"/>
                    <a:pt x="50483" y="81915"/>
                  </a:cubicBezTo>
                  <a:cubicBezTo>
                    <a:pt x="46673" y="90488"/>
                    <a:pt x="39053" y="96202"/>
                    <a:pt x="29528" y="96202"/>
                  </a:cubicBezTo>
                  <a:lnTo>
                    <a:pt x="22860" y="96202"/>
                  </a:lnTo>
                  <a:lnTo>
                    <a:pt x="22860" y="112395"/>
                  </a:lnTo>
                  <a:lnTo>
                    <a:pt x="29528" y="112395"/>
                  </a:lnTo>
                  <a:cubicBezTo>
                    <a:pt x="39053" y="112395"/>
                    <a:pt x="46673" y="118110"/>
                    <a:pt x="50483" y="126683"/>
                  </a:cubicBezTo>
                  <a:cubicBezTo>
                    <a:pt x="54293" y="135255"/>
                    <a:pt x="52388" y="144780"/>
                    <a:pt x="45720" y="151448"/>
                  </a:cubicBezTo>
                  <a:lnTo>
                    <a:pt x="40958" y="156210"/>
                  </a:lnTo>
                  <a:lnTo>
                    <a:pt x="52388" y="167640"/>
                  </a:lnTo>
                  <a:lnTo>
                    <a:pt x="57150" y="162877"/>
                  </a:lnTo>
                  <a:cubicBezTo>
                    <a:pt x="62865" y="157163"/>
                    <a:pt x="72390" y="154305"/>
                    <a:pt x="80963" y="158115"/>
                  </a:cubicBezTo>
                  <a:lnTo>
                    <a:pt x="82868" y="159068"/>
                  </a:lnTo>
                  <a:cubicBezTo>
                    <a:pt x="90488" y="161925"/>
                    <a:pt x="96203" y="170498"/>
                    <a:pt x="96203" y="179070"/>
                  </a:cubicBezTo>
                  <a:lnTo>
                    <a:pt x="96203" y="185738"/>
                  </a:lnTo>
                  <a:lnTo>
                    <a:pt x="112395" y="185738"/>
                  </a:lnTo>
                  <a:lnTo>
                    <a:pt x="112395" y="179070"/>
                  </a:lnTo>
                  <a:cubicBezTo>
                    <a:pt x="112395" y="169545"/>
                    <a:pt x="118110" y="161925"/>
                    <a:pt x="126683" y="158115"/>
                  </a:cubicBezTo>
                  <a:cubicBezTo>
                    <a:pt x="135255" y="154305"/>
                    <a:pt x="144780" y="156210"/>
                    <a:pt x="151448" y="162877"/>
                  </a:cubicBezTo>
                  <a:lnTo>
                    <a:pt x="156210" y="167640"/>
                  </a:lnTo>
                  <a:lnTo>
                    <a:pt x="167640" y="156210"/>
                  </a:lnTo>
                  <a:lnTo>
                    <a:pt x="162878" y="151448"/>
                  </a:lnTo>
                  <a:cubicBezTo>
                    <a:pt x="157163" y="145733"/>
                    <a:pt x="155258" y="136208"/>
                    <a:pt x="158115" y="128588"/>
                  </a:cubicBezTo>
                  <a:lnTo>
                    <a:pt x="158115" y="127635"/>
                  </a:lnTo>
                  <a:cubicBezTo>
                    <a:pt x="161925" y="119063"/>
                    <a:pt x="169545" y="113348"/>
                    <a:pt x="179070" y="113348"/>
                  </a:cubicBezTo>
                  <a:lnTo>
                    <a:pt x="185738" y="113348"/>
                  </a:lnTo>
                  <a:lnTo>
                    <a:pt x="185738" y="109538"/>
                  </a:lnTo>
                  <a:cubicBezTo>
                    <a:pt x="185738" y="102870"/>
                    <a:pt x="191453" y="98108"/>
                    <a:pt x="197168" y="98108"/>
                  </a:cubicBezTo>
                  <a:cubicBezTo>
                    <a:pt x="202883" y="98108"/>
                    <a:pt x="208598" y="103823"/>
                    <a:pt x="208598" y="109538"/>
                  </a:cubicBezTo>
                  <a:lnTo>
                    <a:pt x="208598" y="113348"/>
                  </a:lnTo>
                  <a:cubicBezTo>
                    <a:pt x="208598" y="125730"/>
                    <a:pt x="199073" y="135255"/>
                    <a:pt x="186690" y="135255"/>
                  </a:cubicBezTo>
                  <a:lnTo>
                    <a:pt x="180975" y="135255"/>
                  </a:lnTo>
                  <a:lnTo>
                    <a:pt x="184785" y="139065"/>
                  </a:lnTo>
                  <a:cubicBezTo>
                    <a:pt x="188595" y="142875"/>
                    <a:pt x="191453" y="148590"/>
                    <a:pt x="191453" y="155258"/>
                  </a:cubicBezTo>
                  <a:cubicBezTo>
                    <a:pt x="191453" y="160973"/>
                    <a:pt x="189548" y="166688"/>
                    <a:pt x="184785" y="171450"/>
                  </a:cubicBezTo>
                  <a:lnTo>
                    <a:pt x="171450" y="184785"/>
                  </a:lnTo>
                  <a:cubicBezTo>
                    <a:pt x="162878" y="193358"/>
                    <a:pt x="148590" y="193358"/>
                    <a:pt x="140018" y="184785"/>
                  </a:cubicBezTo>
                  <a:lnTo>
                    <a:pt x="136208" y="180975"/>
                  </a:lnTo>
                  <a:lnTo>
                    <a:pt x="136208" y="186690"/>
                  </a:lnTo>
                  <a:cubicBezTo>
                    <a:pt x="136208" y="199073"/>
                    <a:pt x="125730" y="208598"/>
                    <a:pt x="113348" y="208598"/>
                  </a:cubicBezTo>
                  <a:close/>
                  <a:moveTo>
                    <a:pt x="154305" y="168593"/>
                  </a:moveTo>
                  <a:lnTo>
                    <a:pt x="154305" y="168593"/>
                  </a:lnTo>
                  <a:lnTo>
                    <a:pt x="154305" y="168593"/>
                  </a:lnTo>
                  <a:close/>
                  <a:moveTo>
                    <a:pt x="167640" y="157163"/>
                  </a:moveTo>
                  <a:lnTo>
                    <a:pt x="167640" y="157163"/>
                  </a:lnTo>
                  <a:lnTo>
                    <a:pt x="167640" y="157163"/>
                  </a:lnTo>
                  <a:close/>
                  <a:moveTo>
                    <a:pt x="167640" y="155258"/>
                  </a:moveTo>
                  <a:lnTo>
                    <a:pt x="167640" y="155258"/>
                  </a:lnTo>
                  <a:lnTo>
                    <a:pt x="167640" y="155258"/>
                  </a:lnTo>
                  <a:close/>
                </a:path>
              </a:pathLst>
            </a:custGeom>
            <a:grp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6620801D-0753-DEBB-486C-ED4B88344FA0}"/>
                </a:ext>
              </a:extLst>
            </p:cNvPr>
            <p:cNvSpPr/>
            <p:nvPr/>
          </p:nvSpPr>
          <p:spPr>
            <a:xfrm>
              <a:off x="4578667" y="-3619044"/>
              <a:ext cx="87629" cy="87629"/>
            </a:xfrm>
            <a:custGeom>
              <a:avLst/>
              <a:gdLst>
                <a:gd name="connsiteX0" fmla="*/ 43815 w 87629"/>
                <a:gd name="connsiteY0" fmla="*/ 87630 h 87629"/>
                <a:gd name="connsiteX1" fmla="*/ 0 w 87629"/>
                <a:gd name="connsiteY1" fmla="*/ 43815 h 87629"/>
                <a:gd name="connsiteX2" fmla="*/ 43815 w 87629"/>
                <a:gd name="connsiteY2" fmla="*/ 0 h 87629"/>
                <a:gd name="connsiteX3" fmla="*/ 87630 w 87629"/>
                <a:gd name="connsiteY3" fmla="*/ 43815 h 87629"/>
                <a:gd name="connsiteX4" fmla="*/ 43815 w 87629"/>
                <a:gd name="connsiteY4" fmla="*/ 87630 h 87629"/>
                <a:gd name="connsiteX5" fmla="*/ 43815 w 87629"/>
                <a:gd name="connsiteY5" fmla="*/ 23813 h 87629"/>
                <a:gd name="connsiteX6" fmla="*/ 23813 w 87629"/>
                <a:gd name="connsiteY6" fmla="*/ 43815 h 87629"/>
                <a:gd name="connsiteX7" fmla="*/ 43815 w 87629"/>
                <a:gd name="connsiteY7" fmla="*/ 63817 h 87629"/>
                <a:gd name="connsiteX8" fmla="*/ 63817 w 87629"/>
                <a:gd name="connsiteY8" fmla="*/ 43815 h 87629"/>
                <a:gd name="connsiteX9" fmla="*/ 43815 w 87629"/>
                <a:gd name="connsiteY9" fmla="*/ 23813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29" h="87629">
                  <a:moveTo>
                    <a:pt x="43815" y="87630"/>
                  </a:moveTo>
                  <a:cubicBezTo>
                    <a:pt x="20003" y="87630"/>
                    <a:pt x="0" y="67627"/>
                    <a:pt x="0" y="43815"/>
                  </a:cubicBezTo>
                  <a:cubicBezTo>
                    <a:pt x="0" y="20002"/>
                    <a:pt x="20003" y="0"/>
                    <a:pt x="43815" y="0"/>
                  </a:cubicBezTo>
                  <a:cubicBezTo>
                    <a:pt x="67628" y="0"/>
                    <a:pt x="87630" y="20002"/>
                    <a:pt x="87630" y="43815"/>
                  </a:cubicBezTo>
                  <a:cubicBezTo>
                    <a:pt x="87630" y="67627"/>
                    <a:pt x="67628" y="87630"/>
                    <a:pt x="43815" y="87630"/>
                  </a:cubicBezTo>
                  <a:close/>
                  <a:moveTo>
                    <a:pt x="43815" y="23813"/>
                  </a:moveTo>
                  <a:cubicBezTo>
                    <a:pt x="32385" y="23813"/>
                    <a:pt x="23813" y="32385"/>
                    <a:pt x="23813" y="43815"/>
                  </a:cubicBezTo>
                  <a:cubicBezTo>
                    <a:pt x="23813" y="55245"/>
                    <a:pt x="32385" y="63817"/>
                    <a:pt x="43815" y="63817"/>
                  </a:cubicBezTo>
                  <a:cubicBezTo>
                    <a:pt x="55245" y="63817"/>
                    <a:pt x="63817" y="55245"/>
                    <a:pt x="63817" y="43815"/>
                  </a:cubicBezTo>
                  <a:cubicBezTo>
                    <a:pt x="63817" y="32385"/>
                    <a:pt x="55245" y="23813"/>
                    <a:pt x="43815" y="23813"/>
                  </a:cubicBezTo>
                  <a:close/>
                </a:path>
              </a:pathLst>
            </a:custGeom>
            <a:grpFill/>
            <a:ln w="952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A4693D32-768E-B51F-771A-32C44936080E}"/>
                </a:ext>
              </a:extLst>
            </p:cNvPr>
            <p:cNvSpPr/>
            <p:nvPr/>
          </p:nvSpPr>
          <p:spPr>
            <a:xfrm>
              <a:off x="4368985" y="-3806687"/>
              <a:ext cx="256354" cy="496252"/>
            </a:xfrm>
            <a:custGeom>
              <a:avLst/>
              <a:gdLst>
                <a:gd name="connsiteX0" fmla="*/ 177297 w 256354"/>
                <a:gd name="connsiteY0" fmla="*/ 496253 h 496252"/>
                <a:gd name="connsiteX1" fmla="*/ 105859 w 256354"/>
                <a:gd name="connsiteY1" fmla="*/ 496253 h 496252"/>
                <a:gd name="connsiteX2" fmla="*/ 62997 w 256354"/>
                <a:gd name="connsiteY2" fmla="*/ 454343 h 496252"/>
                <a:gd name="connsiteX3" fmla="*/ 50614 w 256354"/>
                <a:gd name="connsiteY3" fmla="*/ 379095 h 496252"/>
                <a:gd name="connsiteX4" fmla="*/ 48709 w 256354"/>
                <a:gd name="connsiteY4" fmla="*/ 376237 h 496252"/>
                <a:gd name="connsiteX5" fmla="*/ 20134 w 256354"/>
                <a:gd name="connsiteY5" fmla="*/ 368618 h 496252"/>
                <a:gd name="connsiteX6" fmla="*/ 2989 w 256354"/>
                <a:gd name="connsiteY6" fmla="*/ 354330 h 496252"/>
                <a:gd name="connsiteX7" fmla="*/ 2037 w 256354"/>
                <a:gd name="connsiteY7" fmla="*/ 332422 h 496252"/>
                <a:gd name="connsiteX8" fmla="*/ 25849 w 256354"/>
                <a:gd name="connsiteY8" fmla="*/ 276225 h 496252"/>
                <a:gd name="connsiteX9" fmla="*/ 37279 w 256354"/>
                <a:gd name="connsiteY9" fmla="*/ 222885 h 496252"/>
                <a:gd name="connsiteX10" fmla="*/ 38232 w 256354"/>
                <a:gd name="connsiteY10" fmla="*/ 197168 h 496252"/>
                <a:gd name="connsiteX11" fmla="*/ 243972 w 256354"/>
                <a:gd name="connsiteY11" fmla="*/ 0 h 496252"/>
                <a:gd name="connsiteX12" fmla="*/ 256354 w 256354"/>
                <a:gd name="connsiteY12" fmla="*/ 11430 h 496252"/>
                <a:gd name="connsiteX13" fmla="*/ 244924 w 256354"/>
                <a:gd name="connsiteY13" fmla="*/ 23813 h 496252"/>
                <a:gd name="connsiteX14" fmla="*/ 62044 w 256354"/>
                <a:gd name="connsiteY14" fmla="*/ 199072 h 496252"/>
                <a:gd name="connsiteX15" fmla="*/ 61092 w 256354"/>
                <a:gd name="connsiteY15" fmla="*/ 222885 h 496252"/>
                <a:gd name="connsiteX16" fmla="*/ 48709 w 256354"/>
                <a:gd name="connsiteY16" fmla="*/ 285750 h 496252"/>
                <a:gd name="connsiteX17" fmla="*/ 24897 w 256354"/>
                <a:gd name="connsiteY17" fmla="*/ 341947 h 496252"/>
                <a:gd name="connsiteX18" fmla="*/ 24897 w 256354"/>
                <a:gd name="connsiteY18" fmla="*/ 344805 h 496252"/>
                <a:gd name="connsiteX19" fmla="*/ 26802 w 256354"/>
                <a:gd name="connsiteY19" fmla="*/ 346710 h 496252"/>
                <a:gd name="connsiteX20" fmla="*/ 55377 w 256354"/>
                <a:gd name="connsiteY20" fmla="*/ 354330 h 496252"/>
                <a:gd name="connsiteX21" fmla="*/ 74427 w 256354"/>
                <a:gd name="connsiteY21" fmla="*/ 377190 h 496252"/>
                <a:gd name="connsiteX22" fmla="*/ 86809 w 256354"/>
                <a:gd name="connsiteY22" fmla="*/ 455295 h 496252"/>
                <a:gd name="connsiteX23" fmla="*/ 106812 w 256354"/>
                <a:gd name="connsiteY23" fmla="*/ 475297 h 496252"/>
                <a:gd name="connsiteX24" fmla="*/ 178249 w 256354"/>
                <a:gd name="connsiteY24" fmla="*/ 475297 h 496252"/>
                <a:gd name="connsiteX25" fmla="*/ 226827 w 256354"/>
                <a:gd name="connsiteY25" fmla="*/ 426720 h 496252"/>
                <a:gd name="connsiteX26" fmla="*/ 238257 w 256354"/>
                <a:gd name="connsiteY26" fmla="*/ 415290 h 496252"/>
                <a:gd name="connsiteX27" fmla="*/ 249687 w 256354"/>
                <a:gd name="connsiteY27" fmla="*/ 426720 h 496252"/>
                <a:gd name="connsiteX28" fmla="*/ 177297 w 256354"/>
                <a:gd name="connsiteY28" fmla="*/ 496253 h 49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6354" h="496252">
                  <a:moveTo>
                    <a:pt x="177297" y="496253"/>
                  </a:moveTo>
                  <a:lnTo>
                    <a:pt x="105859" y="496253"/>
                  </a:lnTo>
                  <a:cubicBezTo>
                    <a:pt x="82047" y="496253"/>
                    <a:pt x="62997" y="477203"/>
                    <a:pt x="62997" y="454343"/>
                  </a:cubicBezTo>
                  <a:lnTo>
                    <a:pt x="50614" y="379095"/>
                  </a:lnTo>
                  <a:cubicBezTo>
                    <a:pt x="50614" y="377190"/>
                    <a:pt x="49662" y="376237"/>
                    <a:pt x="48709" y="376237"/>
                  </a:cubicBezTo>
                  <a:lnTo>
                    <a:pt x="20134" y="368618"/>
                  </a:lnTo>
                  <a:cubicBezTo>
                    <a:pt x="12514" y="366712"/>
                    <a:pt x="6799" y="360997"/>
                    <a:pt x="2989" y="354330"/>
                  </a:cubicBezTo>
                  <a:cubicBezTo>
                    <a:pt x="-821" y="347662"/>
                    <a:pt x="-821" y="339090"/>
                    <a:pt x="2037" y="332422"/>
                  </a:cubicBezTo>
                  <a:lnTo>
                    <a:pt x="25849" y="276225"/>
                  </a:lnTo>
                  <a:cubicBezTo>
                    <a:pt x="33469" y="258128"/>
                    <a:pt x="37279" y="240030"/>
                    <a:pt x="37279" y="222885"/>
                  </a:cubicBezTo>
                  <a:cubicBezTo>
                    <a:pt x="37279" y="214313"/>
                    <a:pt x="37279" y="205740"/>
                    <a:pt x="38232" y="197168"/>
                  </a:cubicBezTo>
                  <a:cubicBezTo>
                    <a:pt x="48709" y="90488"/>
                    <a:pt x="136339" y="5715"/>
                    <a:pt x="243972" y="0"/>
                  </a:cubicBezTo>
                  <a:cubicBezTo>
                    <a:pt x="250639" y="0"/>
                    <a:pt x="256354" y="4763"/>
                    <a:pt x="256354" y="11430"/>
                  </a:cubicBezTo>
                  <a:cubicBezTo>
                    <a:pt x="256354" y="18097"/>
                    <a:pt x="251592" y="23813"/>
                    <a:pt x="244924" y="23813"/>
                  </a:cubicBezTo>
                  <a:cubicBezTo>
                    <a:pt x="149674" y="28575"/>
                    <a:pt x="70617" y="104775"/>
                    <a:pt x="62044" y="199072"/>
                  </a:cubicBezTo>
                  <a:cubicBezTo>
                    <a:pt x="61092" y="206693"/>
                    <a:pt x="61092" y="214313"/>
                    <a:pt x="61092" y="222885"/>
                  </a:cubicBezTo>
                  <a:cubicBezTo>
                    <a:pt x="61092" y="242887"/>
                    <a:pt x="57282" y="264795"/>
                    <a:pt x="48709" y="285750"/>
                  </a:cubicBezTo>
                  <a:lnTo>
                    <a:pt x="24897" y="341947"/>
                  </a:lnTo>
                  <a:cubicBezTo>
                    <a:pt x="24897" y="342900"/>
                    <a:pt x="24897" y="343853"/>
                    <a:pt x="24897" y="344805"/>
                  </a:cubicBezTo>
                  <a:cubicBezTo>
                    <a:pt x="24897" y="345758"/>
                    <a:pt x="25849" y="345758"/>
                    <a:pt x="26802" y="346710"/>
                  </a:cubicBezTo>
                  <a:lnTo>
                    <a:pt x="55377" y="354330"/>
                  </a:lnTo>
                  <a:cubicBezTo>
                    <a:pt x="65854" y="357187"/>
                    <a:pt x="73474" y="365760"/>
                    <a:pt x="74427" y="377190"/>
                  </a:cubicBezTo>
                  <a:lnTo>
                    <a:pt x="86809" y="455295"/>
                  </a:lnTo>
                  <a:cubicBezTo>
                    <a:pt x="86809" y="465772"/>
                    <a:pt x="95382" y="475297"/>
                    <a:pt x="106812" y="475297"/>
                  </a:cubicBezTo>
                  <a:lnTo>
                    <a:pt x="178249" y="475297"/>
                  </a:lnTo>
                  <a:cubicBezTo>
                    <a:pt x="204919" y="475297"/>
                    <a:pt x="226827" y="453390"/>
                    <a:pt x="226827" y="426720"/>
                  </a:cubicBezTo>
                  <a:cubicBezTo>
                    <a:pt x="226827" y="420053"/>
                    <a:pt x="232542" y="415290"/>
                    <a:pt x="238257" y="415290"/>
                  </a:cubicBezTo>
                  <a:cubicBezTo>
                    <a:pt x="243972" y="415290"/>
                    <a:pt x="249687" y="421005"/>
                    <a:pt x="249687" y="426720"/>
                  </a:cubicBezTo>
                  <a:cubicBezTo>
                    <a:pt x="249687" y="462915"/>
                    <a:pt x="217302" y="496253"/>
                    <a:pt x="177297" y="496253"/>
                  </a:cubicBezTo>
                  <a:close/>
                </a:path>
              </a:pathLst>
            </a:custGeom>
            <a:grp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23BE6B8-6D86-0764-CD8A-7C47CA9AB9F9}"/>
                </a:ext>
              </a:extLst>
            </p:cNvPr>
            <p:cNvSpPr/>
            <p:nvPr/>
          </p:nvSpPr>
          <p:spPr>
            <a:xfrm>
              <a:off x="4766309" y="-3585828"/>
              <a:ext cx="76321" cy="275393"/>
            </a:xfrm>
            <a:custGeom>
              <a:avLst/>
              <a:gdLst>
                <a:gd name="connsiteX0" fmla="*/ 11430 w 76321"/>
                <a:gd name="connsiteY0" fmla="*/ 275394 h 275393"/>
                <a:gd name="connsiteX1" fmla="*/ 0 w 76321"/>
                <a:gd name="connsiteY1" fmla="*/ 263964 h 275393"/>
                <a:gd name="connsiteX2" fmla="*/ 0 w 76321"/>
                <a:gd name="connsiteY2" fmla="*/ 171571 h 275393"/>
                <a:gd name="connsiteX3" fmla="*/ 20003 w 76321"/>
                <a:gd name="connsiteY3" fmla="*/ 106801 h 275393"/>
                <a:gd name="connsiteX4" fmla="*/ 53340 w 76321"/>
                <a:gd name="connsiteY4" fmla="*/ 10599 h 275393"/>
                <a:gd name="connsiteX5" fmla="*/ 65722 w 76321"/>
                <a:gd name="connsiteY5" fmla="*/ 121 h 275393"/>
                <a:gd name="connsiteX6" fmla="*/ 76200 w 76321"/>
                <a:gd name="connsiteY6" fmla="*/ 12504 h 275393"/>
                <a:gd name="connsiteX7" fmla="*/ 38100 w 76321"/>
                <a:gd name="connsiteY7" fmla="*/ 120136 h 275393"/>
                <a:gd name="connsiteX8" fmla="*/ 22860 w 76321"/>
                <a:gd name="connsiteY8" fmla="*/ 171571 h 275393"/>
                <a:gd name="connsiteX9" fmla="*/ 22860 w 76321"/>
                <a:gd name="connsiteY9" fmla="*/ 263964 h 275393"/>
                <a:gd name="connsiteX10" fmla="*/ 11430 w 76321"/>
                <a:gd name="connsiteY10" fmla="*/ 275394 h 27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321" h="275393">
                  <a:moveTo>
                    <a:pt x="11430" y="275394"/>
                  </a:moveTo>
                  <a:cubicBezTo>
                    <a:pt x="4763" y="275394"/>
                    <a:pt x="0" y="269679"/>
                    <a:pt x="0" y="263964"/>
                  </a:cubicBezTo>
                  <a:lnTo>
                    <a:pt x="0" y="171571"/>
                  </a:lnTo>
                  <a:cubicBezTo>
                    <a:pt x="0" y="147759"/>
                    <a:pt x="6668" y="125851"/>
                    <a:pt x="20003" y="106801"/>
                  </a:cubicBezTo>
                  <a:cubicBezTo>
                    <a:pt x="40005" y="78226"/>
                    <a:pt x="51435" y="44889"/>
                    <a:pt x="53340" y="10599"/>
                  </a:cubicBezTo>
                  <a:cubicBezTo>
                    <a:pt x="53340" y="3931"/>
                    <a:pt x="59055" y="-831"/>
                    <a:pt x="65722" y="121"/>
                  </a:cubicBezTo>
                  <a:cubicBezTo>
                    <a:pt x="72390" y="121"/>
                    <a:pt x="77153" y="5836"/>
                    <a:pt x="76200" y="12504"/>
                  </a:cubicBezTo>
                  <a:cubicBezTo>
                    <a:pt x="73343" y="51556"/>
                    <a:pt x="60008" y="88704"/>
                    <a:pt x="38100" y="120136"/>
                  </a:cubicBezTo>
                  <a:cubicBezTo>
                    <a:pt x="27623" y="135376"/>
                    <a:pt x="22860" y="152521"/>
                    <a:pt x="22860" y="171571"/>
                  </a:cubicBezTo>
                  <a:lnTo>
                    <a:pt x="22860" y="263964"/>
                  </a:lnTo>
                  <a:cubicBezTo>
                    <a:pt x="22860" y="269679"/>
                    <a:pt x="18098" y="275394"/>
                    <a:pt x="11430" y="275394"/>
                  </a:cubicBezTo>
                  <a:close/>
                </a:path>
              </a:pathLst>
            </a:custGeom>
            <a:grpFill/>
            <a:ln w="9525" cap="flat">
              <a:noFill/>
              <a:prstDash val="solid"/>
              <a:miter/>
            </a:ln>
          </p:spPr>
          <p:txBody>
            <a:bodyPr rtlCol="0" anchor="ctr"/>
            <a:lstStyle/>
            <a:p>
              <a:endParaRPr lang="en-US"/>
            </a:p>
          </p:txBody>
        </p:sp>
      </p:grpSp>
      <p:grpSp>
        <p:nvGrpSpPr>
          <p:cNvPr id="90" name="Graphic 5">
            <a:extLst>
              <a:ext uri="{FF2B5EF4-FFF2-40B4-BE49-F238E27FC236}">
                <a16:creationId xmlns:a16="http://schemas.microsoft.com/office/drawing/2014/main" id="{9A95601D-2F91-A370-85DE-089BB0FBAA3C}"/>
              </a:ext>
            </a:extLst>
          </p:cNvPr>
          <p:cNvGrpSpPr>
            <a:grpSpLocks noChangeAspect="1"/>
          </p:cNvGrpSpPr>
          <p:nvPr/>
        </p:nvGrpSpPr>
        <p:grpSpPr>
          <a:xfrm>
            <a:off x="7210951" y="2798973"/>
            <a:ext cx="733032" cy="733032"/>
            <a:chOff x="930659" y="3545929"/>
            <a:chExt cx="337413" cy="337413"/>
          </a:xfrm>
          <a:solidFill>
            <a:schemeClr val="accent1"/>
          </a:solidFill>
        </p:grpSpPr>
        <p:grpSp>
          <p:nvGrpSpPr>
            <p:cNvPr id="91" name="Graphic 5">
              <a:extLst>
                <a:ext uri="{FF2B5EF4-FFF2-40B4-BE49-F238E27FC236}">
                  <a16:creationId xmlns:a16="http://schemas.microsoft.com/office/drawing/2014/main" id="{6B7C4D38-89C8-070F-F2D8-E724CF590274}"/>
                </a:ext>
              </a:extLst>
            </p:cNvPr>
            <p:cNvGrpSpPr/>
            <p:nvPr/>
          </p:nvGrpSpPr>
          <p:grpSpPr>
            <a:xfrm>
              <a:off x="930659" y="3545929"/>
              <a:ext cx="337413" cy="337413"/>
              <a:chOff x="930659" y="3545929"/>
              <a:chExt cx="337413" cy="337413"/>
            </a:xfrm>
            <a:grpFill/>
          </p:grpSpPr>
          <p:sp>
            <p:nvSpPr>
              <p:cNvPr id="93" name="Freeform 92">
                <a:extLst>
                  <a:ext uri="{FF2B5EF4-FFF2-40B4-BE49-F238E27FC236}">
                    <a16:creationId xmlns:a16="http://schemas.microsoft.com/office/drawing/2014/main" id="{D3F072B5-1D45-43EC-A196-D54F0D2EF03D}"/>
                  </a:ext>
                </a:extLst>
              </p:cNvPr>
              <p:cNvSpPr/>
              <p:nvPr/>
            </p:nvSpPr>
            <p:spPr>
              <a:xfrm>
                <a:off x="930659" y="3545929"/>
                <a:ext cx="264375" cy="264375"/>
              </a:xfrm>
              <a:custGeom>
                <a:avLst/>
                <a:gdLst>
                  <a:gd name="connsiteX0" fmla="*/ 132188 w 264375"/>
                  <a:gd name="connsiteY0" fmla="*/ 264376 h 264375"/>
                  <a:gd name="connsiteX1" fmla="*/ 0 w 264375"/>
                  <a:gd name="connsiteY1" fmla="*/ 132188 h 264375"/>
                  <a:gd name="connsiteX2" fmla="*/ 132188 w 264375"/>
                  <a:gd name="connsiteY2" fmla="*/ 0 h 264375"/>
                  <a:gd name="connsiteX3" fmla="*/ 264376 w 264375"/>
                  <a:gd name="connsiteY3" fmla="*/ 132188 h 264375"/>
                  <a:gd name="connsiteX4" fmla="*/ 132188 w 264375"/>
                  <a:gd name="connsiteY4" fmla="*/ 264376 h 264375"/>
                  <a:gd name="connsiteX5" fmla="*/ 132188 w 264375"/>
                  <a:gd name="connsiteY5" fmla="*/ 13116 h 264375"/>
                  <a:gd name="connsiteX6" fmla="*/ 13373 w 264375"/>
                  <a:gd name="connsiteY6" fmla="*/ 131931 h 264375"/>
                  <a:gd name="connsiteX7" fmla="*/ 132188 w 264375"/>
                  <a:gd name="connsiteY7" fmla="*/ 250746 h 264375"/>
                  <a:gd name="connsiteX8" fmla="*/ 251003 w 264375"/>
                  <a:gd name="connsiteY8" fmla="*/ 131931 h 264375"/>
                  <a:gd name="connsiteX9" fmla="*/ 132188 w 264375"/>
                  <a:gd name="connsiteY9" fmla="*/ 13116 h 2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375" h="264375">
                    <a:moveTo>
                      <a:pt x="132188" y="264376"/>
                    </a:moveTo>
                    <a:cubicBezTo>
                      <a:pt x="59407" y="264376"/>
                      <a:pt x="0" y="204968"/>
                      <a:pt x="0" y="132188"/>
                    </a:cubicBezTo>
                    <a:cubicBezTo>
                      <a:pt x="0" y="59407"/>
                      <a:pt x="59407" y="0"/>
                      <a:pt x="132188" y="0"/>
                    </a:cubicBezTo>
                    <a:cubicBezTo>
                      <a:pt x="204968" y="0"/>
                      <a:pt x="264376" y="59407"/>
                      <a:pt x="264376" y="132188"/>
                    </a:cubicBezTo>
                    <a:cubicBezTo>
                      <a:pt x="264376" y="204968"/>
                      <a:pt x="205226" y="264376"/>
                      <a:pt x="132188" y="264376"/>
                    </a:cubicBezTo>
                    <a:close/>
                    <a:moveTo>
                      <a:pt x="132188" y="13116"/>
                    </a:moveTo>
                    <a:cubicBezTo>
                      <a:pt x="66608" y="13116"/>
                      <a:pt x="13373" y="66351"/>
                      <a:pt x="13373" y="131931"/>
                    </a:cubicBezTo>
                    <a:cubicBezTo>
                      <a:pt x="13373" y="197510"/>
                      <a:pt x="66608" y="250746"/>
                      <a:pt x="132188" y="250746"/>
                    </a:cubicBezTo>
                    <a:cubicBezTo>
                      <a:pt x="197768" y="250746"/>
                      <a:pt x="251003" y="197510"/>
                      <a:pt x="251003" y="131931"/>
                    </a:cubicBezTo>
                    <a:cubicBezTo>
                      <a:pt x="251260" y="66608"/>
                      <a:pt x="197768" y="13116"/>
                      <a:pt x="132188" y="13116"/>
                    </a:cubicBezTo>
                    <a:close/>
                  </a:path>
                </a:pathLst>
              </a:custGeom>
              <a:grpFill/>
              <a:ln w="2569"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259BDB3-6843-9A52-0296-B96270B96ACA}"/>
                  </a:ext>
                </a:extLst>
              </p:cNvPr>
              <p:cNvSpPr/>
              <p:nvPr/>
            </p:nvSpPr>
            <p:spPr>
              <a:xfrm>
                <a:off x="1132798" y="3748196"/>
                <a:ext cx="135273" cy="135145"/>
              </a:xfrm>
              <a:custGeom>
                <a:avLst/>
                <a:gdLst>
                  <a:gd name="connsiteX0" fmla="*/ 109814 w 135273"/>
                  <a:gd name="connsiteY0" fmla="*/ 135146 h 135145"/>
                  <a:gd name="connsiteX1" fmla="*/ 91811 w 135273"/>
                  <a:gd name="connsiteY1" fmla="*/ 127687 h 135145"/>
                  <a:gd name="connsiteX2" fmla="*/ 91811 w 135273"/>
                  <a:gd name="connsiteY2" fmla="*/ 127687 h 135145"/>
                  <a:gd name="connsiteX3" fmla="*/ 2057 w 135273"/>
                  <a:gd name="connsiteY3" fmla="*/ 37933 h 135145"/>
                  <a:gd name="connsiteX4" fmla="*/ 0 w 135273"/>
                  <a:gd name="connsiteY4" fmla="*/ 33304 h 135145"/>
                  <a:gd name="connsiteX5" fmla="*/ 2057 w 135273"/>
                  <a:gd name="connsiteY5" fmla="*/ 28675 h 135145"/>
                  <a:gd name="connsiteX6" fmla="*/ 28804 w 135273"/>
                  <a:gd name="connsiteY6" fmla="*/ 1929 h 135145"/>
                  <a:gd name="connsiteX7" fmla="*/ 38062 w 135273"/>
                  <a:gd name="connsiteY7" fmla="*/ 1929 h 135145"/>
                  <a:gd name="connsiteX8" fmla="*/ 127816 w 135273"/>
                  <a:gd name="connsiteY8" fmla="*/ 91683 h 135145"/>
                  <a:gd name="connsiteX9" fmla="*/ 135274 w 135273"/>
                  <a:gd name="connsiteY9" fmla="*/ 109685 h 135145"/>
                  <a:gd name="connsiteX10" fmla="*/ 127816 w 135273"/>
                  <a:gd name="connsiteY10" fmla="*/ 127687 h 135145"/>
                  <a:gd name="connsiteX11" fmla="*/ 109814 w 135273"/>
                  <a:gd name="connsiteY11" fmla="*/ 135146 h 135145"/>
                  <a:gd name="connsiteX12" fmla="*/ 101327 w 135273"/>
                  <a:gd name="connsiteY12" fmla="*/ 118429 h 135145"/>
                  <a:gd name="connsiteX13" fmla="*/ 118815 w 135273"/>
                  <a:gd name="connsiteY13" fmla="*/ 118429 h 135145"/>
                  <a:gd name="connsiteX14" fmla="*/ 122415 w 135273"/>
                  <a:gd name="connsiteY14" fmla="*/ 109685 h 135145"/>
                  <a:gd name="connsiteX15" fmla="*/ 118815 w 135273"/>
                  <a:gd name="connsiteY15" fmla="*/ 100941 h 135145"/>
                  <a:gd name="connsiteX16" fmla="*/ 33690 w 135273"/>
                  <a:gd name="connsiteY16" fmla="*/ 15816 h 135145"/>
                  <a:gd name="connsiteX17" fmla="*/ 16202 w 135273"/>
                  <a:gd name="connsiteY17" fmla="*/ 33304 h 135145"/>
                  <a:gd name="connsiteX18" fmla="*/ 101327 w 135273"/>
                  <a:gd name="connsiteY18" fmla="*/ 118429 h 135145"/>
                  <a:gd name="connsiteX19" fmla="*/ 101327 w 135273"/>
                  <a:gd name="connsiteY19" fmla="*/ 118429 h 13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273" h="135145">
                    <a:moveTo>
                      <a:pt x="109814" y="135146"/>
                    </a:moveTo>
                    <a:cubicBezTo>
                      <a:pt x="103127" y="135146"/>
                      <a:pt x="96698" y="132574"/>
                      <a:pt x="91811" y="127687"/>
                    </a:cubicBezTo>
                    <a:lnTo>
                      <a:pt x="91811" y="127687"/>
                    </a:lnTo>
                    <a:lnTo>
                      <a:pt x="2057" y="37933"/>
                    </a:lnTo>
                    <a:cubicBezTo>
                      <a:pt x="771" y="36647"/>
                      <a:pt x="0" y="35104"/>
                      <a:pt x="0" y="33304"/>
                    </a:cubicBezTo>
                    <a:cubicBezTo>
                      <a:pt x="0" y="31504"/>
                      <a:pt x="771" y="29961"/>
                      <a:pt x="2057" y="28675"/>
                    </a:cubicBezTo>
                    <a:lnTo>
                      <a:pt x="28804" y="1929"/>
                    </a:lnTo>
                    <a:cubicBezTo>
                      <a:pt x="31375" y="-643"/>
                      <a:pt x="35490" y="-643"/>
                      <a:pt x="38062" y="1929"/>
                    </a:cubicBezTo>
                    <a:lnTo>
                      <a:pt x="127816" y="91683"/>
                    </a:lnTo>
                    <a:cubicBezTo>
                      <a:pt x="132702" y="96569"/>
                      <a:pt x="135274" y="102999"/>
                      <a:pt x="135274" y="109685"/>
                    </a:cubicBezTo>
                    <a:cubicBezTo>
                      <a:pt x="135274" y="116629"/>
                      <a:pt x="132702" y="122801"/>
                      <a:pt x="127816" y="127687"/>
                    </a:cubicBezTo>
                    <a:cubicBezTo>
                      <a:pt x="123187" y="132574"/>
                      <a:pt x="116757" y="135146"/>
                      <a:pt x="109814" y="135146"/>
                    </a:cubicBezTo>
                    <a:close/>
                    <a:moveTo>
                      <a:pt x="101327" y="118429"/>
                    </a:moveTo>
                    <a:cubicBezTo>
                      <a:pt x="106213" y="123316"/>
                      <a:pt x="113928" y="123316"/>
                      <a:pt x="118815" y="118429"/>
                    </a:cubicBezTo>
                    <a:cubicBezTo>
                      <a:pt x="121129" y="116115"/>
                      <a:pt x="122415" y="113029"/>
                      <a:pt x="122415" y="109685"/>
                    </a:cubicBezTo>
                    <a:cubicBezTo>
                      <a:pt x="122415" y="106342"/>
                      <a:pt x="121129" y="103256"/>
                      <a:pt x="118815" y="100941"/>
                    </a:cubicBezTo>
                    <a:lnTo>
                      <a:pt x="33690" y="15816"/>
                    </a:lnTo>
                    <a:lnTo>
                      <a:pt x="16202" y="33304"/>
                    </a:lnTo>
                    <a:lnTo>
                      <a:pt x="101327" y="118429"/>
                    </a:lnTo>
                    <a:lnTo>
                      <a:pt x="101327" y="118429"/>
                    </a:lnTo>
                    <a:close/>
                  </a:path>
                </a:pathLst>
              </a:custGeom>
              <a:grpFill/>
              <a:ln w="2569" cap="flat">
                <a:noFill/>
                <a:prstDash val="solid"/>
                <a:miter/>
              </a:ln>
            </p:spPr>
            <p:txBody>
              <a:bodyPr rtlCol="0" anchor="ctr"/>
              <a:lstStyle/>
              <a:p>
                <a:endParaRPr lang="en-US"/>
              </a:p>
            </p:txBody>
          </p:sp>
        </p:grpSp>
        <p:sp>
          <p:nvSpPr>
            <p:cNvPr id="92" name="Freeform 91">
              <a:extLst>
                <a:ext uri="{FF2B5EF4-FFF2-40B4-BE49-F238E27FC236}">
                  <a16:creationId xmlns:a16="http://schemas.microsoft.com/office/drawing/2014/main" id="{5CEFAD43-766D-FF7E-8B0E-0FC5B928B6AA}"/>
                </a:ext>
              </a:extLst>
            </p:cNvPr>
            <p:cNvSpPr/>
            <p:nvPr/>
          </p:nvSpPr>
          <p:spPr>
            <a:xfrm>
              <a:off x="975921" y="3590934"/>
              <a:ext cx="93611" cy="93611"/>
            </a:xfrm>
            <a:custGeom>
              <a:avLst/>
              <a:gdLst>
                <a:gd name="connsiteX0" fmla="*/ 6687 w 93611"/>
                <a:gd name="connsiteY0" fmla="*/ 93611 h 93611"/>
                <a:gd name="connsiteX1" fmla="*/ 0 w 93611"/>
                <a:gd name="connsiteY1" fmla="*/ 86925 h 93611"/>
                <a:gd name="connsiteX2" fmla="*/ 86925 w 93611"/>
                <a:gd name="connsiteY2" fmla="*/ 0 h 93611"/>
                <a:gd name="connsiteX3" fmla="*/ 93612 w 93611"/>
                <a:gd name="connsiteY3" fmla="*/ 6686 h 93611"/>
                <a:gd name="connsiteX4" fmla="*/ 86925 w 93611"/>
                <a:gd name="connsiteY4" fmla="*/ 13373 h 93611"/>
                <a:gd name="connsiteX5" fmla="*/ 13116 w 93611"/>
                <a:gd name="connsiteY5" fmla="*/ 87182 h 93611"/>
                <a:gd name="connsiteX6" fmla="*/ 6687 w 93611"/>
                <a:gd name="connsiteY6" fmla="*/ 93611 h 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11" h="93611">
                  <a:moveTo>
                    <a:pt x="6687" y="93611"/>
                  </a:moveTo>
                  <a:cubicBezTo>
                    <a:pt x="3086" y="93611"/>
                    <a:pt x="0" y="90525"/>
                    <a:pt x="0" y="86925"/>
                  </a:cubicBezTo>
                  <a:cubicBezTo>
                    <a:pt x="0" y="38833"/>
                    <a:pt x="39091" y="0"/>
                    <a:pt x="86925" y="0"/>
                  </a:cubicBezTo>
                  <a:cubicBezTo>
                    <a:pt x="90526" y="0"/>
                    <a:pt x="93612" y="3086"/>
                    <a:pt x="93612" y="6686"/>
                  </a:cubicBezTo>
                  <a:cubicBezTo>
                    <a:pt x="93612" y="10287"/>
                    <a:pt x="90526" y="13373"/>
                    <a:pt x="86925" y="13373"/>
                  </a:cubicBezTo>
                  <a:cubicBezTo>
                    <a:pt x="46292" y="13373"/>
                    <a:pt x="13116" y="46549"/>
                    <a:pt x="13116" y="87182"/>
                  </a:cubicBezTo>
                  <a:cubicBezTo>
                    <a:pt x="13116" y="90783"/>
                    <a:pt x="10287" y="93611"/>
                    <a:pt x="6687" y="93611"/>
                  </a:cubicBezTo>
                  <a:close/>
                </a:path>
              </a:pathLst>
            </a:custGeom>
            <a:grpFill/>
            <a:ln w="2569" cap="flat">
              <a:noFill/>
              <a:prstDash val="solid"/>
              <a:miter/>
            </a:ln>
          </p:spPr>
          <p:txBody>
            <a:bodyPr rtlCol="0" anchor="ctr"/>
            <a:lstStyle/>
            <a:p>
              <a:endParaRPr lang="en-US"/>
            </a:p>
          </p:txBody>
        </p:sp>
      </p:grpSp>
      <p:grpSp>
        <p:nvGrpSpPr>
          <p:cNvPr id="95" name="Graphic 5">
            <a:extLst>
              <a:ext uri="{FF2B5EF4-FFF2-40B4-BE49-F238E27FC236}">
                <a16:creationId xmlns:a16="http://schemas.microsoft.com/office/drawing/2014/main" id="{65AA4148-C64F-6B69-9662-D796B29DFACD}"/>
              </a:ext>
            </a:extLst>
          </p:cNvPr>
          <p:cNvGrpSpPr>
            <a:grpSpLocks noChangeAspect="1"/>
          </p:cNvGrpSpPr>
          <p:nvPr/>
        </p:nvGrpSpPr>
        <p:grpSpPr>
          <a:xfrm>
            <a:off x="9832517" y="2798973"/>
            <a:ext cx="1415777" cy="733032"/>
            <a:chOff x="3055953" y="1174775"/>
            <a:chExt cx="702344" cy="363645"/>
          </a:xfrm>
          <a:solidFill>
            <a:schemeClr val="accent1"/>
          </a:solidFill>
        </p:grpSpPr>
        <p:grpSp>
          <p:nvGrpSpPr>
            <p:cNvPr id="96" name="Graphic 5">
              <a:extLst>
                <a:ext uri="{FF2B5EF4-FFF2-40B4-BE49-F238E27FC236}">
                  <a16:creationId xmlns:a16="http://schemas.microsoft.com/office/drawing/2014/main" id="{B6838DE6-1349-0A21-ED3D-A8934579D7B5}"/>
                </a:ext>
              </a:extLst>
            </p:cNvPr>
            <p:cNvGrpSpPr/>
            <p:nvPr/>
          </p:nvGrpSpPr>
          <p:grpSpPr>
            <a:xfrm>
              <a:off x="3390537" y="1290247"/>
              <a:ext cx="367760" cy="248173"/>
              <a:chOff x="3390537" y="1290247"/>
              <a:chExt cx="367760" cy="248173"/>
            </a:xfrm>
            <a:grpFill/>
          </p:grpSpPr>
          <p:sp>
            <p:nvSpPr>
              <p:cNvPr id="102" name="Freeform 101">
                <a:extLst>
                  <a:ext uri="{FF2B5EF4-FFF2-40B4-BE49-F238E27FC236}">
                    <a16:creationId xmlns:a16="http://schemas.microsoft.com/office/drawing/2014/main" id="{94347C8D-D0AE-8D4C-DA63-CF4DD42B40E1}"/>
                  </a:ext>
                </a:extLst>
              </p:cNvPr>
              <p:cNvSpPr/>
              <p:nvPr/>
            </p:nvSpPr>
            <p:spPr>
              <a:xfrm>
                <a:off x="3424227" y="1290247"/>
                <a:ext cx="299408" cy="218084"/>
              </a:xfrm>
              <a:custGeom>
                <a:avLst/>
                <a:gdLst>
                  <a:gd name="connsiteX0" fmla="*/ 293180 w 299408"/>
                  <a:gd name="connsiteY0" fmla="*/ 218084 h 218084"/>
                  <a:gd name="connsiteX1" fmla="*/ 6687 w 299408"/>
                  <a:gd name="connsiteY1" fmla="*/ 218084 h 218084"/>
                  <a:gd name="connsiteX2" fmla="*/ 0 w 299408"/>
                  <a:gd name="connsiteY2" fmla="*/ 211398 h 218084"/>
                  <a:gd name="connsiteX3" fmla="*/ 0 w 299408"/>
                  <a:gd name="connsiteY3" fmla="*/ 25460 h 218084"/>
                  <a:gd name="connsiteX4" fmla="*/ 25460 w 299408"/>
                  <a:gd name="connsiteY4" fmla="*/ 0 h 218084"/>
                  <a:gd name="connsiteX5" fmla="*/ 273891 w 299408"/>
                  <a:gd name="connsiteY5" fmla="*/ 0 h 218084"/>
                  <a:gd name="connsiteX6" fmla="*/ 299352 w 299408"/>
                  <a:gd name="connsiteY6" fmla="*/ 25460 h 218084"/>
                  <a:gd name="connsiteX7" fmla="*/ 299352 w 299408"/>
                  <a:gd name="connsiteY7" fmla="*/ 211655 h 218084"/>
                  <a:gd name="connsiteX8" fmla="*/ 293180 w 299408"/>
                  <a:gd name="connsiteY8" fmla="*/ 218084 h 218084"/>
                  <a:gd name="connsiteX9" fmla="*/ 13373 w 299408"/>
                  <a:gd name="connsiteY9" fmla="*/ 204969 h 218084"/>
                  <a:gd name="connsiteX10" fmla="*/ 286493 w 299408"/>
                  <a:gd name="connsiteY10" fmla="*/ 204969 h 218084"/>
                  <a:gd name="connsiteX11" fmla="*/ 286493 w 299408"/>
                  <a:gd name="connsiteY11" fmla="*/ 25718 h 218084"/>
                  <a:gd name="connsiteX12" fmla="*/ 274149 w 299408"/>
                  <a:gd name="connsiteY12" fmla="*/ 13373 h 218084"/>
                  <a:gd name="connsiteX13" fmla="*/ 25718 w 299408"/>
                  <a:gd name="connsiteY13" fmla="*/ 13373 h 218084"/>
                  <a:gd name="connsiteX14" fmla="*/ 13373 w 299408"/>
                  <a:gd name="connsiteY14" fmla="*/ 25718 h 218084"/>
                  <a:gd name="connsiteX15" fmla="*/ 13373 w 299408"/>
                  <a:gd name="connsiteY15" fmla="*/ 204969 h 21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408" h="218084">
                    <a:moveTo>
                      <a:pt x="293180" y="218084"/>
                    </a:moveTo>
                    <a:lnTo>
                      <a:pt x="6687" y="218084"/>
                    </a:lnTo>
                    <a:cubicBezTo>
                      <a:pt x="3086" y="218084"/>
                      <a:pt x="0" y="214998"/>
                      <a:pt x="0" y="211398"/>
                    </a:cubicBezTo>
                    <a:lnTo>
                      <a:pt x="0" y="25460"/>
                    </a:lnTo>
                    <a:cubicBezTo>
                      <a:pt x="0" y="11316"/>
                      <a:pt x="11573" y="0"/>
                      <a:pt x="25460" y="0"/>
                    </a:cubicBezTo>
                    <a:lnTo>
                      <a:pt x="273891" y="0"/>
                    </a:lnTo>
                    <a:cubicBezTo>
                      <a:pt x="288036" y="0"/>
                      <a:pt x="299352" y="11573"/>
                      <a:pt x="299352" y="25460"/>
                    </a:cubicBezTo>
                    <a:lnTo>
                      <a:pt x="299352" y="211655"/>
                    </a:lnTo>
                    <a:cubicBezTo>
                      <a:pt x="299866" y="215256"/>
                      <a:pt x="296780" y="218084"/>
                      <a:pt x="293180" y="218084"/>
                    </a:cubicBezTo>
                    <a:close/>
                    <a:moveTo>
                      <a:pt x="13373" y="204969"/>
                    </a:moveTo>
                    <a:lnTo>
                      <a:pt x="286493" y="204969"/>
                    </a:lnTo>
                    <a:lnTo>
                      <a:pt x="286493" y="25718"/>
                    </a:lnTo>
                    <a:cubicBezTo>
                      <a:pt x="286493" y="19031"/>
                      <a:pt x="281092" y="13373"/>
                      <a:pt x="274149" y="13373"/>
                    </a:cubicBezTo>
                    <a:lnTo>
                      <a:pt x="25718" y="13373"/>
                    </a:lnTo>
                    <a:cubicBezTo>
                      <a:pt x="19031" y="13373"/>
                      <a:pt x="13373" y="18774"/>
                      <a:pt x="13373" y="25718"/>
                    </a:cubicBezTo>
                    <a:lnTo>
                      <a:pt x="13373" y="204969"/>
                    </a:lnTo>
                    <a:close/>
                  </a:path>
                </a:pathLst>
              </a:custGeom>
              <a:grpFill/>
              <a:ln w="256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788314F-248A-4CA1-ABC6-31677209111B}"/>
                  </a:ext>
                </a:extLst>
              </p:cNvPr>
              <p:cNvSpPr/>
              <p:nvPr/>
            </p:nvSpPr>
            <p:spPr>
              <a:xfrm>
                <a:off x="3390537" y="1495215"/>
                <a:ext cx="367760" cy="43205"/>
              </a:xfrm>
              <a:custGeom>
                <a:avLst/>
                <a:gdLst>
                  <a:gd name="connsiteX0" fmla="*/ 330984 w 367760"/>
                  <a:gd name="connsiteY0" fmla="*/ 43205 h 43205"/>
                  <a:gd name="connsiteX1" fmla="*/ 36519 w 367760"/>
                  <a:gd name="connsiteY1" fmla="*/ 43205 h 43205"/>
                  <a:gd name="connsiteX2" fmla="*/ 0 w 367760"/>
                  <a:gd name="connsiteY2" fmla="*/ 6686 h 43205"/>
                  <a:gd name="connsiteX3" fmla="*/ 6686 w 367760"/>
                  <a:gd name="connsiteY3" fmla="*/ 0 h 43205"/>
                  <a:gd name="connsiteX4" fmla="*/ 361074 w 367760"/>
                  <a:gd name="connsiteY4" fmla="*/ 0 h 43205"/>
                  <a:gd name="connsiteX5" fmla="*/ 367760 w 367760"/>
                  <a:gd name="connsiteY5" fmla="*/ 6686 h 43205"/>
                  <a:gd name="connsiteX6" fmla="*/ 330984 w 367760"/>
                  <a:gd name="connsiteY6" fmla="*/ 43205 h 43205"/>
                  <a:gd name="connsiteX7" fmla="*/ 14145 w 367760"/>
                  <a:gd name="connsiteY7" fmla="*/ 13116 h 43205"/>
                  <a:gd name="connsiteX8" fmla="*/ 36519 w 367760"/>
                  <a:gd name="connsiteY8" fmla="*/ 29832 h 43205"/>
                  <a:gd name="connsiteX9" fmla="*/ 330984 w 367760"/>
                  <a:gd name="connsiteY9" fmla="*/ 29832 h 43205"/>
                  <a:gd name="connsiteX10" fmla="*/ 353359 w 367760"/>
                  <a:gd name="connsiteY10" fmla="*/ 13116 h 43205"/>
                  <a:gd name="connsiteX11" fmla="*/ 14145 w 367760"/>
                  <a:gd name="connsiteY11" fmla="*/ 13116 h 4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760" h="43205">
                    <a:moveTo>
                      <a:pt x="330984" y="43205"/>
                    </a:moveTo>
                    <a:lnTo>
                      <a:pt x="36519" y="43205"/>
                    </a:lnTo>
                    <a:cubicBezTo>
                      <a:pt x="16459" y="43205"/>
                      <a:pt x="0" y="26746"/>
                      <a:pt x="0" y="6686"/>
                    </a:cubicBezTo>
                    <a:cubicBezTo>
                      <a:pt x="0" y="3086"/>
                      <a:pt x="3086" y="0"/>
                      <a:pt x="6686" y="0"/>
                    </a:cubicBezTo>
                    <a:lnTo>
                      <a:pt x="361074" y="0"/>
                    </a:lnTo>
                    <a:cubicBezTo>
                      <a:pt x="364674" y="0"/>
                      <a:pt x="367760" y="3086"/>
                      <a:pt x="367760" y="6686"/>
                    </a:cubicBezTo>
                    <a:cubicBezTo>
                      <a:pt x="367503" y="26746"/>
                      <a:pt x="351044" y="43205"/>
                      <a:pt x="330984" y="43205"/>
                    </a:cubicBezTo>
                    <a:close/>
                    <a:moveTo>
                      <a:pt x="14145" y="13116"/>
                    </a:moveTo>
                    <a:cubicBezTo>
                      <a:pt x="16973" y="22888"/>
                      <a:pt x="25975" y="29832"/>
                      <a:pt x="36519" y="29832"/>
                    </a:cubicBezTo>
                    <a:lnTo>
                      <a:pt x="330984" y="29832"/>
                    </a:lnTo>
                    <a:cubicBezTo>
                      <a:pt x="341529" y="29832"/>
                      <a:pt x="350530" y="22888"/>
                      <a:pt x="353359" y="13116"/>
                    </a:cubicBezTo>
                    <a:lnTo>
                      <a:pt x="14145" y="13116"/>
                    </a:lnTo>
                    <a:close/>
                  </a:path>
                </a:pathLst>
              </a:custGeom>
              <a:grpFill/>
              <a:ln w="2569" cap="flat">
                <a:noFill/>
                <a:prstDash val="solid"/>
                <a:miter/>
              </a:ln>
            </p:spPr>
            <p:txBody>
              <a:bodyPr rtlCol="0" anchor="ctr"/>
              <a:lstStyle/>
              <a:p>
                <a:endParaRPr lang="en-US"/>
              </a:p>
            </p:txBody>
          </p:sp>
        </p:grpSp>
        <p:grpSp>
          <p:nvGrpSpPr>
            <p:cNvPr id="97" name="Graphic 5">
              <a:extLst>
                <a:ext uri="{FF2B5EF4-FFF2-40B4-BE49-F238E27FC236}">
                  <a16:creationId xmlns:a16="http://schemas.microsoft.com/office/drawing/2014/main" id="{86FFDCB3-BA28-72F7-EE6B-9DA4828E6775}"/>
                </a:ext>
              </a:extLst>
            </p:cNvPr>
            <p:cNvGrpSpPr/>
            <p:nvPr/>
          </p:nvGrpSpPr>
          <p:grpSpPr>
            <a:xfrm>
              <a:off x="3055953" y="1174775"/>
              <a:ext cx="460600" cy="363645"/>
              <a:chOff x="3055953" y="1174775"/>
              <a:chExt cx="460600" cy="363645"/>
            </a:xfrm>
            <a:grpFill/>
          </p:grpSpPr>
          <p:sp>
            <p:nvSpPr>
              <p:cNvPr id="98" name="Freeform 97">
                <a:extLst>
                  <a:ext uri="{FF2B5EF4-FFF2-40B4-BE49-F238E27FC236}">
                    <a16:creationId xmlns:a16="http://schemas.microsoft.com/office/drawing/2014/main" id="{37F0398F-FACE-B669-A5BA-DFC8EBF50EFA}"/>
                  </a:ext>
                </a:extLst>
              </p:cNvPr>
              <p:cNvSpPr/>
              <p:nvPr/>
            </p:nvSpPr>
            <p:spPr>
              <a:xfrm>
                <a:off x="3055953" y="1174775"/>
                <a:ext cx="460600" cy="311953"/>
              </a:xfrm>
              <a:custGeom>
                <a:avLst/>
                <a:gdLst>
                  <a:gd name="connsiteX0" fmla="*/ 371618 w 460600"/>
                  <a:gd name="connsiteY0" fmla="*/ 311953 h 311953"/>
                  <a:gd name="connsiteX1" fmla="*/ 37033 w 460600"/>
                  <a:gd name="connsiteY1" fmla="*/ 311953 h 311953"/>
                  <a:gd name="connsiteX2" fmla="*/ 0 w 460600"/>
                  <a:gd name="connsiteY2" fmla="*/ 274920 h 311953"/>
                  <a:gd name="connsiteX3" fmla="*/ 0 w 460600"/>
                  <a:gd name="connsiteY3" fmla="*/ 37033 h 311953"/>
                  <a:gd name="connsiteX4" fmla="*/ 37033 w 460600"/>
                  <a:gd name="connsiteY4" fmla="*/ 0 h 311953"/>
                  <a:gd name="connsiteX5" fmla="*/ 423567 w 460600"/>
                  <a:gd name="connsiteY5" fmla="*/ 0 h 311953"/>
                  <a:gd name="connsiteX6" fmla="*/ 460600 w 460600"/>
                  <a:gd name="connsiteY6" fmla="*/ 37033 h 311953"/>
                  <a:gd name="connsiteX7" fmla="*/ 460600 w 460600"/>
                  <a:gd name="connsiteY7" fmla="*/ 118815 h 311953"/>
                  <a:gd name="connsiteX8" fmla="*/ 453914 w 460600"/>
                  <a:gd name="connsiteY8" fmla="*/ 125501 h 311953"/>
                  <a:gd name="connsiteX9" fmla="*/ 447227 w 460600"/>
                  <a:gd name="connsiteY9" fmla="*/ 118815 h 311953"/>
                  <a:gd name="connsiteX10" fmla="*/ 447227 w 460600"/>
                  <a:gd name="connsiteY10" fmla="*/ 37033 h 311953"/>
                  <a:gd name="connsiteX11" fmla="*/ 423310 w 460600"/>
                  <a:gd name="connsiteY11" fmla="*/ 13116 h 311953"/>
                  <a:gd name="connsiteX12" fmla="*/ 36776 w 460600"/>
                  <a:gd name="connsiteY12" fmla="*/ 13116 h 311953"/>
                  <a:gd name="connsiteX13" fmla="*/ 12859 w 460600"/>
                  <a:gd name="connsiteY13" fmla="*/ 37033 h 311953"/>
                  <a:gd name="connsiteX14" fmla="*/ 12859 w 460600"/>
                  <a:gd name="connsiteY14" fmla="*/ 274920 h 311953"/>
                  <a:gd name="connsiteX15" fmla="*/ 36776 w 460600"/>
                  <a:gd name="connsiteY15" fmla="*/ 298837 h 311953"/>
                  <a:gd name="connsiteX16" fmla="*/ 371618 w 460600"/>
                  <a:gd name="connsiteY16" fmla="*/ 298837 h 311953"/>
                  <a:gd name="connsiteX17" fmla="*/ 378304 w 460600"/>
                  <a:gd name="connsiteY17" fmla="*/ 305524 h 311953"/>
                  <a:gd name="connsiteX18" fmla="*/ 371618 w 460600"/>
                  <a:gd name="connsiteY18" fmla="*/ 311953 h 3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0600" h="311953">
                    <a:moveTo>
                      <a:pt x="371618" y="311953"/>
                    </a:moveTo>
                    <a:lnTo>
                      <a:pt x="37033" y="311953"/>
                    </a:lnTo>
                    <a:cubicBezTo>
                      <a:pt x="16459" y="311953"/>
                      <a:pt x="0" y="295237"/>
                      <a:pt x="0" y="274920"/>
                    </a:cubicBezTo>
                    <a:lnTo>
                      <a:pt x="0" y="37033"/>
                    </a:lnTo>
                    <a:cubicBezTo>
                      <a:pt x="0" y="16459"/>
                      <a:pt x="16716" y="0"/>
                      <a:pt x="37033" y="0"/>
                    </a:cubicBezTo>
                    <a:lnTo>
                      <a:pt x="423567" y="0"/>
                    </a:lnTo>
                    <a:cubicBezTo>
                      <a:pt x="444141" y="0"/>
                      <a:pt x="460600" y="16716"/>
                      <a:pt x="460600" y="37033"/>
                    </a:cubicBezTo>
                    <a:lnTo>
                      <a:pt x="460600" y="118815"/>
                    </a:lnTo>
                    <a:cubicBezTo>
                      <a:pt x="460600" y="122415"/>
                      <a:pt x="457514" y="125501"/>
                      <a:pt x="453914" y="125501"/>
                    </a:cubicBezTo>
                    <a:cubicBezTo>
                      <a:pt x="450313" y="125501"/>
                      <a:pt x="447227" y="122415"/>
                      <a:pt x="447227" y="118815"/>
                    </a:cubicBezTo>
                    <a:lnTo>
                      <a:pt x="447227" y="37033"/>
                    </a:lnTo>
                    <a:cubicBezTo>
                      <a:pt x="447227" y="23917"/>
                      <a:pt x="436426" y="13116"/>
                      <a:pt x="423310" y="13116"/>
                    </a:cubicBezTo>
                    <a:lnTo>
                      <a:pt x="36776" y="13116"/>
                    </a:lnTo>
                    <a:cubicBezTo>
                      <a:pt x="23660" y="13116"/>
                      <a:pt x="12859" y="23917"/>
                      <a:pt x="12859" y="37033"/>
                    </a:cubicBezTo>
                    <a:lnTo>
                      <a:pt x="12859" y="274920"/>
                    </a:lnTo>
                    <a:cubicBezTo>
                      <a:pt x="12859" y="288036"/>
                      <a:pt x="23660" y="298837"/>
                      <a:pt x="36776" y="298837"/>
                    </a:cubicBezTo>
                    <a:lnTo>
                      <a:pt x="371618" y="298837"/>
                    </a:lnTo>
                    <a:cubicBezTo>
                      <a:pt x="375218" y="298837"/>
                      <a:pt x="378304" y="301924"/>
                      <a:pt x="378304" y="305524"/>
                    </a:cubicBezTo>
                    <a:cubicBezTo>
                      <a:pt x="378304" y="308867"/>
                      <a:pt x="375218" y="311953"/>
                      <a:pt x="371618" y="311953"/>
                    </a:cubicBezTo>
                    <a:close/>
                  </a:path>
                </a:pathLst>
              </a:custGeom>
              <a:grpFill/>
              <a:ln w="256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98C61926-DCDA-1506-870D-120F05898A33}"/>
                  </a:ext>
                </a:extLst>
              </p:cNvPr>
              <p:cNvSpPr/>
              <p:nvPr/>
            </p:nvSpPr>
            <p:spPr>
              <a:xfrm>
                <a:off x="3055953" y="1416519"/>
                <a:ext cx="380104" cy="70208"/>
              </a:xfrm>
              <a:custGeom>
                <a:avLst/>
                <a:gdLst>
                  <a:gd name="connsiteX0" fmla="*/ 371618 w 380104"/>
                  <a:gd name="connsiteY0" fmla="*/ 70209 h 70208"/>
                  <a:gd name="connsiteX1" fmla="*/ 37033 w 380104"/>
                  <a:gd name="connsiteY1" fmla="*/ 70209 h 70208"/>
                  <a:gd name="connsiteX2" fmla="*/ 0 w 380104"/>
                  <a:gd name="connsiteY2" fmla="*/ 33176 h 70208"/>
                  <a:gd name="connsiteX3" fmla="*/ 0 w 380104"/>
                  <a:gd name="connsiteY3" fmla="*/ 6687 h 70208"/>
                  <a:gd name="connsiteX4" fmla="*/ 6686 w 380104"/>
                  <a:gd name="connsiteY4" fmla="*/ 0 h 70208"/>
                  <a:gd name="connsiteX5" fmla="*/ 373418 w 380104"/>
                  <a:gd name="connsiteY5" fmla="*/ 0 h 70208"/>
                  <a:gd name="connsiteX6" fmla="*/ 380105 w 380104"/>
                  <a:gd name="connsiteY6" fmla="*/ 6687 h 70208"/>
                  <a:gd name="connsiteX7" fmla="*/ 373418 w 380104"/>
                  <a:gd name="connsiteY7" fmla="*/ 13373 h 70208"/>
                  <a:gd name="connsiteX8" fmla="*/ 13373 w 380104"/>
                  <a:gd name="connsiteY8" fmla="*/ 13373 h 70208"/>
                  <a:gd name="connsiteX9" fmla="*/ 13373 w 380104"/>
                  <a:gd name="connsiteY9" fmla="*/ 33176 h 70208"/>
                  <a:gd name="connsiteX10" fmla="*/ 37290 w 380104"/>
                  <a:gd name="connsiteY10" fmla="*/ 57093 h 70208"/>
                  <a:gd name="connsiteX11" fmla="*/ 371618 w 380104"/>
                  <a:gd name="connsiteY11" fmla="*/ 57093 h 70208"/>
                  <a:gd name="connsiteX12" fmla="*/ 378304 w 380104"/>
                  <a:gd name="connsiteY12" fmla="*/ 63779 h 70208"/>
                  <a:gd name="connsiteX13" fmla="*/ 371618 w 380104"/>
                  <a:gd name="connsiteY13" fmla="*/ 70209 h 7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0104" h="70208">
                    <a:moveTo>
                      <a:pt x="371618" y="70209"/>
                    </a:moveTo>
                    <a:lnTo>
                      <a:pt x="37033" y="70209"/>
                    </a:lnTo>
                    <a:cubicBezTo>
                      <a:pt x="16459" y="70209"/>
                      <a:pt x="0" y="53492"/>
                      <a:pt x="0" y="33176"/>
                    </a:cubicBezTo>
                    <a:lnTo>
                      <a:pt x="0" y="6687"/>
                    </a:lnTo>
                    <a:cubicBezTo>
                      <a:pt x="0" y="3086"/>
                      <a:pt x="3086" y="0"/>
                      <a:pt x="6686" y="0"/>
                    </a:cubicBezTo>
                    <a:lnTo>
                      <a:pt x="373418" y="0"/>
                    </a:lnTo>
                    <a:cubicBezTo>
                      <a:pt x="377019" y="0"/>
                      <a:pt x="380105" y="3086"/>
                      <a:pt x="380105" y="6687"/>
                    </a:cubicBezTo>
                    <a:cubicBezTo>
                      <a:pt x="380105" y="10287"/>
                      <a:pt x="377019" y="13373"/>
                      <a:pt x="373418" y="13373"/>
                    </a:cubicBezTo>
                    <a:lnTo>
                      <a:pt x="13373" y="13373"/>
                    </a:lnTo>
                    <a:lnTo>
                      <a:pt x="13373" y="33176"/>
                    </a:lnTo>
                    <a:cubicBezTo>
                      <a:pt x="13373" y="46292"/>
                      <a:pt x="24175" y="57093"/>
                      <a:pt x="37290" y="57093"/>
                    </a:cubicBezTo>
                    <a:lnTo>
                      <a:pt x="371618" y="57093"/>
                    </a:lnTo>
                    <a:cubicBezTo>
                      <a:pt x="375218" y="57093"/>
                      <a:pt x="378304" y="60179"/>
                      <a:pt x="378304" y="63779"/>
                    </a:cubicBezTo>
                    <a:cubicBezTo>
                      <a:pt x="378304" y="67123"/>
                      <a:pt x="375218" y="70209"/>
                      <a:pt x="371618" y="70209"/>
                    </a:cubicBezTo>
                    <a:close/>
                  </a:path>
                </a:pathLst>
              </a:custGeom>
              <a:grpFill/>
              <a:ln w="2569"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16D9DCC-0CA1-B981-03E9-F522C6B36102}"/>
                  </a:ext>
                </a:extLst>
              </p:cNvPr>
              <p:cNvSpPr/>
              <p:nvPr/>
            </p:nvSpPr>
            <p:spPr>
              <a:xfrm>
                <a:off x="3255521" y="1473355"/>
                <a:ext cx="61722" cy="65065"/>
              </a:xfrm>
              <a:custGeom>
                <a:avLst/>
                <a:gdLst>
                  <a:gd name="connsiteX0" fmla="*/ 55036 w 61722"/>
                  <a:gd name="connsiteY0" fmla="*/ 65065 h 65065"/>
                  <a:gd name="connsiteX1" fmla="*/ 6686 w 61722"/>
                  <a:gd name="connsiteY1" fmla="*/ 65065 h 65065"/>
                  <a:gd name="connsiteX2" fmla="*/ 0 w 61722"/>
                  <a:gd name="connsiteY2" fmla="*/ 58379 h 65065"/>
                  <a:gd name="connsiteX3" fmla="*/ 0 w 61722"/>
                  <a:gd name="connsiteY3" fmla="*/ 6686 h 65065"/>
                  <a:gd name="connsiteX4" fmla="*/ 6686 w 61722"/>
                  <a:gd name="connsiteY4" fmla="*/ 0 h 65065"/>
                  <a:gd name="connsiteX5" fmla="*/ 55036 w 61722"/>
                  <a:gd name="connsiteY5" fmla="*/ 0 h 65065"/>
                  <a:gd name="connsiteX6" fmla="*/ 61722 w 61722"/>
                  <a:gd name="connsiteY6" fmla="*/ 6686 h 65065"/>
                  <a:gd name="connsiteX7" fmla="*/ 61722 w 61722"/>
                  <a:gd name="connsiteY7" fmla="*/ 58379 h 65065"/>
                  <a:gd name="connsiteX8" fmla="*/ 55036 w 61722"/>
                  <a:gd name="connsiteY8" fmla="*/ 65065 h 65065"/>
                  <a:gd name="connsiteX9" fmla="*/ 13116 w 61722"/>
                  <a:gd name="connsiteY9" fmla="*/ 51692 h 65065"/>
                  <a:gd name="connsiteX10" fmla="*/ 48349 w 61722"/>
                  <a:gd name="connsiteY10" fmla="*/ 51692 h 65065"/>
                  <a:gd name="connsiteX11" fmla="*/ 48349 w 61722"/>
                  <a:gd name="connsiteY11" fmla="*/ 13116 h 65065"/>
                  <a:gd name="connsiteX12" fmla="*/ 13116 w 61722"/>
                  <a:gd name="connsiteY12" fmla="*/ 13116 h 65065"/>
                  <a:gd name="connsiteX13" fmla="*/ 13116 w 61722"/>
                  <a:gd name="connsiteY13" fmla="*/ 51692 h 6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22" h="65065">
                    <a:moveTo>
                      <a:pt x="55036" y="65065"/>
                    </a:moveTo>
                    <a:lnTo>
                      <a:pt x="6686" y="65065"/>
                    </a:lnTo>
                    <a:cubicBezTo>
                      <a:pt x="3086" y="65065"/>
                      <a:pt x="0" y="61979"/>
                      <a:pt x="0" y="58379"/>
                    </a:cubicBezTo>
                    <a:lnTo>
                      <a:pt x="0" y="6686"/>
                    </a:lnTo>
                    <a:cubicBezTo>
                      <a:pt x="0" y="3086"/>
                      <a:pt x="3086" y="0"/>
                      <a:pt x="6686" y="0"/>
                    </a:cubicBezTo>
                    <a:lnTo>
                      <a:pt x="55036" y="0"/>
                    </a:lnTo>
                    <a:cubicBezTo>
                      <a:pt x="58636" y="0"/>
                      <a:pt x="61722" y="3086"/>
                      <a:pt x="61722" y="6686"/>
                    </a:cubicBezTo>
                    <a:lnTo>
                      <a:pt x="61722" y="58379"/>
                    </a:lnTo>
                    <a:cubicBezTo>
                      <a:pt x="61465" y="61979"/>
                      <a:pt x="58636" y="65065"/>
                      <a:pt x="55036" y="65065"/>
                    </a:cubicBezTo>
                    <a:close/>
                    <a:moveTo>
                      <a:pt x="13116" y="51692"/>
                    </a:moveTo>
                    <a:lnTo>
                      <a:pt x="48349" y="51692"/>
                    </a:lnTo>
                    <a:lnTo>
                      <a:pt x="48349" y="13116"/>
                    </a:lnTo>
                    <a:lnTo>
                      <a:pt x="13116" y="13116"/>
                    </a:lnTo>
                    <a:lnTo>
                      <a:pt x="13116" y="51692"/>
                    </a:lnTo>
                    <a:close/>
                  </a:path>
                </a:pathLst>
              </a:custGeom>
              <a:grpFill/>
              <a:ln w="256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40308E88-1DC9-EEC7-AB44-A76132DE6E43}"/>
                  </a:ext>
                </a:extLst>
              </p:cNvPr>
              <p:cNvSpPr/>
              <p:nvPr/>
            </p:nvSpPr>
            <p:spPr>
              <a:xfrm>
                <a:off x="3209486" y="1525047"/>
                <a:ext cx="153790" cy="13373"/>
              </a:xfrm>
              <a:custGeom>
                <a:avLst/>
                <a:gdLst>
                  <a:gd name="connsiteX0" fmla="*/ 147104 w 153790"/>
                  <a:gd name="connsiteY0" fmla="*/ 13373 h 13373"/>
                  <a:gd name="connsiteX1" fmla="*/ 6687 w 153790"/>
                  <a:gd name="connsiteY1" fmla="*/ 13373 h 13373"/>
                  <a:gd name="connsiteX2" fmla="*/ 0 w 153790"/>
                  <a:gd name="connsiteY2" fmla="*/ 6686 h 13373"/>
                  <a:gd name="connsiteX3" fmla="*/ 6687 w 153790"/>
                  <a:gd name="connsiteY3" fmla="*/ 0 h 13373"/>
                  <a:gd name="connsiteX4" fmla="*/ 147104 w 153790"/>
                  <a:gd name="connsiteY4" fmla="*/ 0 h 13373"/>
                  <a:gd name="connsiteX5" fmla="*/ 153791 w 153790"/>
                  <a:gd name="connsiteY5" fmla="*/ 6686 h 13373"/>
                  <a:gd name="connsiteX6" fmla="*/ 147104 w 153790"/>
                  <a:gd name="connsiteY6" fmla="*/ 13373 h 1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90" h="13373">
                    <a:moveTo>
                      <a:pt x="147104" y="13373"/>
                    </a:moveTo>
                    <a:lnTo>
                      <a:pt x="6687" y="13373"/>
                    </a:lnTo>
                    <a:cubicBezTo>
                      <a:pt x="3086" y="13373"/>
                      <a:pt x="0" y="10287"/>
                      <a:pt x="0" y="6686"/>
                    </a:cubicBezTo>
                    <a:cubicBezTo>
                      <a:pt x="0" y="3086"/>
                      <a:pt x="3086" y="0"/>
                      <a:pt x="6687" y="0"/>
                    </a:cubicBezTo>
                    <a:lnTo>
                      <a:pt x="147104" y="0"/>
                    </a:lnTo>
                    <a:cubicBezTo>
                      <a:pt x="150705" y="0"/>
                      <a:pt x="153791" y="3086"/>
                      <a:pt x="153791" y="6686"/>
                    </a:cubicBezTo>
                    <a:cubicBezTo>
                      <a:pt x="153534" y="10287"/>
                      <a:pt x="150705" y="13373"/>
                      <a:pt x="147104" y="13373"/>
                    </a:cubicBezTo>
                    <a:close/>
                  </a:path>
                </a:pathLst>
              </a:custGeom>
              <a:grpFill/>
              <a:ln w="2569" cap="flat">
                <a:noFill/>
                <a:prstDash val="solid"/>
                <a:miter/>
              </a:ln>
            </p:spPr>
            <p:txBody>
              <a:bodyPr rtlCol="0" anchor="ctr"/>
              <a:lstStyle/>
              <a:p>
                <a:endParaRPr lang="en-US"/>
              </a:p>
            </p:txBody>
          </p:sp>
        </p:grpSp>
      </p:grpSp>
      <p:sp>
        <p:nvSpPr>
          <p:cNvPr id="49" name="TextBox 48">
            <a:extLst>
              <a:ext uri="{FF2B5EF4-FFF2-40B4-BE49-F238E27FC236}">
                <a16:creationId xmlns:a16="http://schemas.microsoft.com/office/drawing/2014/main" id="{722FCFDA-377F-7BA5-FEB9-0D20FE816712}"/>
              </a:ext>
            </a:extLst>
          </p:cNvPr>
          <p:cNvSpPr txBox="1"/>
          <p:nvPr/>
        </p:nvSpPr>
        <p:spPr>
          <a:xfrm>
            <a:off x="4755524" y="6094047"/>
            <a:ext cx="2950303" cy="386581"/>
          </a:xfrm>
          <a:prstGeom prst="rect">
            <a:avLst/>
          </a:prstGeom>
          <a:noFill/>
        </p:spPr>
        <p:txBody>
          <a:bodyPr wrap="square" lIns="0" tIns="0" rIns="0" bIns="0">
            <a:spAutoFit/>
          </a:bodyPr>
          <a:lstStyle/>
          <a:p>
            <a:pPr>
              <a:lnSpc>
                <a:spcPct val="115000"/>
              </a:lnSpc>
            </a:pPr>
            <a:r>
              <a:rPr lang="en-US" sz="2400" b="1" dirty="0">
                <a:solidFill>
                  <a:srgbClr val="00B050"/>
                </a:solidFill>
                <a:ea typeface="Calibri" panose="020F0502020204030204" pitchFamily="34" charset="0"/>
                <a:cs typeface="Times New Roman" panose="02020603050405020304" pitchFamily="18" charset="0"/>
              </a:rPr>
              <a:t>Time &amp; time Again</a:t>
            </a:r>
            <a:endParaRPr lang="en-US" sz="2000" dirty="0">
              <a:solidFill>
                <a:srgbClr val="00B05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6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B74BEE8-1E9F-8E2F-6859-289B2B081DE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1849" r="27109"/>
          <a:stretch/>
        </p:blipFill>
        <p:spPr bwMode="auto">
          <a:xfrm>
            <a:off x="-1" y="0"/>
            <a:ext cx="5003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22ADF44-767F-767A-2619-A09A577F6538}"/>
              </a:ext>
            </a:extLst>
          </p:cNvPr>
          <p:cNvSpPr/>
          <p:nvPr/>
        </p:nvSpPr>
        <p:spPr>
          <a:xfrm>
            <a:off x="0" y="0"/>
            <a:ext cx="5003800" cy="6858000"/>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87CD4C3-DB9E-1BD6-F681-14E4E478A448}"/>
              </a:ext>
            </a:extLst>
          </p:cNvPr>
          <p:cNvSpPr txBox="1"/>
          <p:nvPr/>
        </p:nvSpPr>
        <p:spPr>
          <a:xfrm>
            <a:off x="279931" y="3688309"/>
            <a:ext cx="4267203" cy="2215991"/>
          </a:xfrm>
          <a:prstGeom prst="rect">
            <a:avLst/>
          </a:prstGeom>
          <a:noFill/>
        </p:spPr>
        <p:txBody>
          <a:bodyPr wrap="square" lIns="0" tIns="0" rIns="0" bIns="0" anchor="ctr">
            <a:spAutoFit/>
          </a:bodyPr>
          <a:lstStyle/>
          <a:p>
            <a:r>
              <a:rPr lang="en-PH" b="1" dirty="0">
                <a:solidFill>
                  <a:srgbClr val="00B050"/>
                </a:solidFill>
                <a:effectLst/>
                <a:ea typeface="Calibri" panose="020F0502020204030204" pitchFamily="34" charset="0"/>
                <a:cs typeface="Times New Roman" panose="02020603050405020304" pitchFamily="18" charset="0"/>
              </a:rPr>
              <a:t>What are current problems EVERY </a:t>
            </a:r>
            <a:r>
              <a:rPr lang="en-PH" b="1" u="sng" dirty="0">
                <a:solidFill>
                  <a:srgbClr val="00B050"/>
                </a:solidFill>
                <a:effectLst/>
                <a:ea typeface="Calibri" panose="020F0502020204030204" pitchFamily="34" charset="0"/>
                <a:cs typeface="Times New Roman" panose="02020603050405020304" pitchFamily="18" charset="0"/>
              </a:rPr>
              <a:t>blockchain</a:t>
            </a:r>
            <a:r>
              <a:rPr lang="en-PH" b="1" dirty="0">
                <a:solidFill>
                  <a:srgbClr val="00B050"/>
                </a:solidFill>
                <a:effectLst/>
                <a:ea typeface="Calibri" panose="020F0502020204030204" pitchFamily="34" charset="0"/>
                <a:cs typeface="Times New Roman" panose="02020603050405020304" pitchFamily="18" charset="0"/>
              </a:rPr>
              <a:t> is faced with, </a:t>
            </a:r>
          </a:p>
          <a:p>
            <a:endParaRPr lang="en-PH" b="1" dirty="0">
              <a:solidFill>
                <a:srgbClr val="00B050"/>
              </a:solidFill>
              <a:ea typeface="Calibri" panose="020F0502020204030204" pitchFamily="34" charset="0"/>
              <a:cs typeface="Times New Roman" panose="02020603050405020304" pitchFamily="18" charset="0"/>
            </a:endParaRPr>
          </a:p>
          <a:p>
            <a:r>
              <a:rPr lang="en-PH" b="1" dirty="0">
                <a:solidFill>
                  <a:srgbClr val="00B050"/>
                </a:solidFill>
                <a:effectLst/>
                <a:ea typeface="Calibri" panose="020F0502020204030204" pitchFamily="34" charset="0"/>
                <a:cs typeface="Times New Roman" panose="02020603050405020304" pitchFamily="18" charset="0"/>
              </a:rPr>
              <a:t>EVERY level of </a:t>
            </a:r>
            <a:r>
              <a:rPr lang="en-PH" b="1" u="sng" dirty="0">
                <a:solidFill>
                  <a:srgbClr val="00B050"/>
                </a:solidFill>
                <a:effectLst/>
                <a:ea typeface="Calibri" panose="020F0502020204030204" pitchFamily="34" charset="0"/>
                <a:cs typeface="Times New Roman" panose="02020603050405020304" pitchFamily="18" charset="0"/>
              </a:rPr>
              <a:t>user</a:t>
            </a:r>
            <a:r>
              <a:rPr lang="en-PH" b="1" dirty="0">
                <a:solidFill>
                  <a:srgbClr val="00B050"/>
                </a:solidFill>
                <a:effectLst/>
                <a:ea typeface="Calibri" panose="020F0502020204030204" pitchFamily="34" charset="0"/>
                <a:cs typeface="Times New Roman" panose="02020603050405020304" pitchFamily="18" charset="0"/>
              </a:rPr>
              <a:t> in cryptocurrency is faced with, </a:t>
            </a:r>
          </a:p>
          <a:p>
            <a:endParaRPr lang="en-PH" b="1" dirty="0">
              <a:solidFill>
                <a:srgbClr val="00B050"/>
              </a:solidFill>
              <a:ea typeface="Calibri" panose="020F0502020204030204" pitchFamily="34" charset="0"/>
              <a:cs typeface="Times New Roman" panose="02020603050405020304" pitchFamily="18" charset="0"/>
            </a:endParaRPr>
          </a:p>
          <a:p>
            <a:r>
              <a:rPr lang="en-PH" b="1" dirty="0">
                <a:solidFill>
                  <a:srgbClr val="00B050"/>
                </a:solidFill>
                <a:effectLst/>
                <a:ea typeface="Calibri" panose="020F0502020204030204" pitchFamily="34" charset="0"/>
                <a:cs typeface="Times New Roman" panose="02020603050405020304" pitchFamily="18" charset="0"/>
              </a:rPr>
              <a:t>AND the whole </a:t>
            </a:r>
            <a:r>
              <a:rPr lang="en-PH" b="1" u="sng" dirty="0">
                <a:solidFill>
                  <a:srgbClr val="00B050"/>
                </a:solidFill>
                <a:ea typeface="Calibri" panose="020F0502020204030204" pitchFamily="34" charset="0"/>
                <a:cs typeface="Times New Roman" panose="02020603050405020304" pitchFamily="18" charset="0"/>
              </a:rPr>
              <a:t>M</a:t>
            </a:r>
            <a:r>
              <a:rPr lang="en-PH" b="1" u="sng" dirty="0">
                <a:solidFill>
                  <a:srgbClr val="00B050"/>
                </a:solidFill>
                <a:effectLst/>
                <a:ea typeface="Calibri" panose="020F0502020204030204" pitchFamily="34" charset="0"/>
                <a:cs typeface="Times New Roman" panose="02020603050405020304" pitchFamily="18" charset="0"/>
              </a:rPr>
              <a:t>arket </a:t>
            </a:r>
            <a:r>
              <a:rPr lang="en-PH" b="1" u="sng" dirty="0">
                <a:solidFill>
                  <a:srgbClr val="00B050"/>
                </a:solidFill>
                <a:ea typeface="Calibri" panose="020F0502020204030204" pitchFamily="34" charset="0"/>
                <a:cs typeface="Times New Roman" panose="02020603050405020304" pitchFamily="18" charset="0"/>
              </a:rPr>
              <a:t>C</a:t>
            </a:r>
            <a:r>
              <a:rPr lang="en-PH" b="1" u="sng" dirty="0">
                <a:solidFill>
                  <a:srgbClr val="00B050"/>
                </a:solidFill>
                <a:effectLst/>
                <a:ea typeface="Calibri" panose="020F0502020204030204" pitchFamily="34" charset="0"/>
                <a:cs typeface="Times New Roman" panose="02020603050405020304" pitchFamily="18" charset="0"/>
              </a:rPr>
              <a:t>ap </a:t>
            </a:r>
            <a:r>
              <a:rPr lang="en-PH" b="1" dirty="0">
                <a:solidFill>
                  <a:srgbClr val="00B050"/>
                </a:solidFill>
                <a:effectLst/>
                <a:ea typeface="Calibri" panose="020F0502020204030204" pitchFamily="34" charset="0"/>
                <a:cs typeface="Times New Roman" panose="02020603050405020304" pitchFamily="18" charset="0"/>
              </a:rPr>
              <a:t>is faced with?</a:t>
            </a:r>
          </a:p>
        </p:txBody>
      </p:sp>
      <p:sp>
        <p:nvSpPr>
          <p:cNvPr id="2" name="Title 1">
            <a:extLst>
              <a:ext uri="{FF2B5EF4-FFF2-40B4-BE49-F238E27FC236}">
                <a16:creationId xmlns:a16="http://schemas.microsoft.com/office/drawing/2014/main" id="{211BA8C3-33BA-17AE-46CE-8532CA40AD46}"/>
              </a:ext>
            </a:extLst>
          </p:cNvPr>
          <p:cNvSpPr>
            <a:spLocks noGrp="1"/>
          </p:cNvSpPr>
          <p:nvPr>
            <p:ph type="title"/>
          </p:nvPr>
        </p:nvSpPr>
        <p:spPr>
          <a:xfrm>
            <a:off x="323262" y="2287744"/>
            <a:ext cx="3851566" cy="883463"/>
          </a:xfrm>
        </p:spPr>
        <p:txBody>
          <a:bodyPr/>
          <a:lstStyle/>
          <a:p>
            <a:r>
              <a:rPr lang="en-US" dirty="0">
                <a:solidFill>
                  <a:schemeClr val="bg2"/>
                </a:solidFill>
                <a:latin typeface="Quadaptor" panose="04010400000000000000" pitchFamily="82" charset="0"/>
              </a:rPr>
              <a:t>CRYPTOCURRENCY </a:t>
            </a:r>
            <a:br>
              <a:rPr lang="en-US" dirty="0">
                <a:solidFill>
                  <a:schemeClr val="bg2"/>
                </a:solidFill>
                <a:latin typeface="Quadaptor" panose="04010400000000000000" pitchFamily="82" charset="0"/>
              </a:rPr>
            </a:br>
            <a:r>
              <a:rPr lang="en-US" dirty="0">
                <a:solidFill>
                  <a:schemeClr val="bg2"/>
                </a:solidFill>
                <a:latin typeface="Quadaptor" panose="04010400000000000000" pitchFamily="82" charset="0"/>
              </a:rPr>
              <a:t>PROBLEMS</a:t>
            </a:r>
          </a:p>
        </p:txBody>
      </p:sp>
      <p:pic>
        <p:nvPicPr>
          <p:cNvPr id="41" name="Graphic 40">
            <a:extLst>
              <a:ext uri="{FF2B5EF4-FFF2-40B4-BE49-F238E27FC236}">
                <a16:creationId xmlns:a16="http://schemas.microsoft.com/office/drawing/2014/main" id="{823A9F9C-D345-CBBD-4D99-563F1C791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931" y="423511"/>
            <a:ext cx="1358546" cy="1358546"/>
          </a:xfrm>
          <a:prstGeom prst="rect">
            <a:avLst/>
          </a:prstGeom>
        </p:spPr>
      </p:pic>
      <p:sp>
        <p:nvSpPr>
          <p:cNvPr id="22" name="Oval 21">
            <a:extLst>
              <a:ext uri="{FF2B5EF4-FFF2-40B4-BE49-F238E27FC236}">
                <a16:creationId xmlns:a16="http://schemas.microsoft.com/office/drawing/2014/main" id="{BED18DBB-918E-0A9F-15AA-81F5C36C6EBC}"/>
              </a:ext>
            </a:extLst>
          </p:cNvPr>
          <p:cNvSpPr/>
          <p:nvPr/>
        </p:nvSpPr>
        <p:spPr>
          <a:xfrm>
            <a:off x="4635498" y="366184"/>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01</a:t>
            </a:r>
          </a:p>
        </p:txBody>
      </p:sp>
      <p:sp>
        <p:nvSpPr>
          <p:cNvPr id="24" name="Oval 23">
            <a:extLst>
              <a:ext uri="{FF2B5EF4-FFF2-40B4-BE49-F238E27FC236}">
                <a16:creationId xmlns:a16="http://schemas.microsoft.com/office/drawing/2014/main" id="{04B6A320-C3FD-9286-0ABA-A13948957E98}"/>
              </a:ext>
            </a:extLst>
          </p:cNvPr>
          <p:cNvSpPr/>
          <p:nvPr/>
        </p:nvSpPr>
        <p:spPr>
          <a:xfrm>
            <a:off x="4635498" y="1542079"/>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02</a:t>
            </a:r>
          </a:p>
        </p:txBody>
      </p:sp>
      <p:sp>
        <p:nvSpPr>
          <p:cNvPr id="26" name="Oval 25">
            <a:extLst>
              <a:ext uri="{FF2B5EF4-FFF2-40B4-BE49-F238E27FC236}">
                <a16:creationId xmlns:a16="http://schemas.microsoft.com/office/drawing/2014/main" id="{25F792DD-71E0-FF11-CA30-E6154DE97134}"/>
              </a:ext>
            </a:extLst>
          </p:cNvPr>
          <p:cNvSpPr/>
          <p:nvPr/>
        </p:nvSpPr>
        <p:spPr>
          <a:xfrm>
            <a:off x="4635498" y="2659562"/>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03</a:t>
            </a:r>
          </a:p>
        </p:txBody>
      </p:sp>
      <p:sp>
        <p:nvSpPr>
          <p:cNvPr id="28" name="Oval 27">
            <a:extLst>
              <a:ext uri="{FF2B5EF4-FFF2-40B4-BE49-F238E27FC236}">
                <a16:creationId xmlns:a16="http://schemas.microsoft.com/office/drawing/2014/main" id="{BDE90EA8-E984-0B8C-CB7E-2E38557DB152}"/>
              </a:ext>
            </a:extLst>
          </p:cNvPr>
          <p:cNvSpPr/>
          <p:nvPr/>
        </p:nvSpPr>
        <p:spPr>
          <a:xfrm>
            <a:off x="4635498" y="3746839"/>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04</a:t>
            </a:r>
          </a:p>
        </p:txBody>
      </p:sp>
      <p:sp>
        <p:nvSpPr>
          <p:cNvPr id="30" name="Oval 29">
            <a:extLst>
              <a:ext uri="{FF2B5EF4-FFF2-40B4-BE49-F238E27FC236}">
                <a16:creationId xmlns:a16="http://schemas.microsoft.com/office/drawing/2014/main" id="{FE05B363-4A66-6192-C795-170CDB956DA7}"/>
              </a:ext>
            </a:extLst>
          </p:cNvPr>
          <p:cNvSpPr/>
          <p:nvPr/>
        </p:nvSpPr>
        <p:spPr>
          <a:xfrm>
            <a:off x="4635498" y="4796304"/>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05</a:t>
            </a:r>
          </a:p>
        </p:txBody>
      </p:sp>
      <p:sp>
        <p:nvSpPr>
          <p:cNvPr id="36" name="TextBox 35">
            <a:extLst>
              <a:ext uri="{FF2B5EF4-FFF2-40B4-BE49-F238E27FC236}">
                <a16:creationId xmlns:a16="http://schemas.microsoft.com/office/drawing/2014/main" id="{7B58F9D6-9078-AEBD-FBFC-23825A889735}"/>
              </a:ext>
            </a:extLst>
          </p:cNvPr>
          <p:cNvSpPr txBox="1"/>
          <p:nvPr/>
        </p:nvSpPr>
        <p:spPr>
          <a:xfrm>
            <a:off x="5664198" y="479399"/>
            <a:ext cx="6222999" cy="246221"/>
          </a:xfrm>
          <a:prstGeom prst="rect">
            <a:avLst/>
          </a:prstGeom>
          <a:noFill/>
        </p:spPr>
        <p:txBody>
          <a:bodyPr wrap="square" lIns="0" tIns="0" rIns="0" bIns="0" anchor="ctr">
            <a:spAutoFit/>
          </a:bodyPr>
          <a:lstStyle/>
          <a:p>
            <a:r>
              <a:rPr lang="en-PH" sz="1600" dirty="0">
                <a:solidFill>
                  <a:schemeClr val="bg2"/>
                </a:solidFill>
                <a:effectLst/>
                <a:ea typeface="Calibri" panose="020F0502020204030204" pitchFamily="34" charset="0"/>
                <a:cs typeface="Times New Roman" panose="02020603050405020304" pitchFamily="18" charset="0"/>
              </a:rPr>
              <a:t>Human error even if mistakenly</a:t>
            </a:r>
          </a:p>
        </p:txBody>
      </p:sp>
      <p:sp>
        <p:nvSpPr>
          <p:cNvPr id="40" name="TextBox 39">
            <a:extLst>
              <a:ext uri="{FF2B5EF4-FFF2-40B4-BE49-F238E27FC236}">
                <a16:creationId xmlns:a16="http://schemas.microsoft.com/office/drawing/2014/main" id="{7DA88F42-FB98-3A55-E6E4-5AF0881CE22F}"/>
              </a:ext>
            </a:extLst>
          </p:cNvPr>
          <p:cNvSpPr txBox="1"/>
          <p:nvPr/>
        </p:nvSpPr>
        <p:spPr>
          <a:xfrm>
            <a:off x="5651672" y="1507823"/>
            <a:ext cx="6222999" cy="738664"/>
          </a:xfrm>
          <a:prstGeom prst="rect">
            <a:avLst/>
          </a:prstGeom>
          <a:noFill/>
        </p:spPr>
        <p:txBody>
          <a:bodyPr wrap="square" lIns="0" tIns="0" rIns="0" bIns="0" anchor="ctr">
            <a:spAutoFit/>
          </a:bodyPr>
          <a:lstStyle/>
          <a:p>
            <a:r>
              <a:rPr lang="en-US" sz="1600" dirty="0">
                <a:solidFill>
                  <a:schemeClr val="bg2"/>
                </a:solidFill>
                <a:effectLst/>
                <a:ea typeface="Calibri" panose="020F0502020204030204" pitchFamily="34" charset="0"/>
                <a:cs typeface="Times New Roman" panose="02020603050405020304" pitchFamily="18" charset="0"/>
              </a:rPr>
              <a:t>Everyone always sends test transactions prior to submitting their real transaction leading to additional fees and time to avoid FEAR of losing the money involved with the transaction</a:t>
            </a:r>
          </a:p>
        </p:txBody>
      </p:sp>
      <p:sp>
        <p:nvSpPr>
          <p:cNvPr id="47" name="TextBox 46">
            <a:extLst>
              <a:ext uri="{FF2B5EF4-FFF2-40B4-BE49-F238E27FC236}">
                <a16:creationId xmlns:a16="http://schemas.microsoft.com/office/drawing/2014/main" id="{DF79E876-C16D-BC3B-AA09-8DEE0256C76F}"/>
              </a:ext>
            </a:extLst>
          </p:cNvPr>
          <p:cNvSpPr txBox="1"/>
          <p:nvPr/>
        </p:nvSpPr>
        <p:spPr>
          <a:xfrm>
            <a:off x="5645735" y="2843023"/>
            <a:ext cx="6222999" cy="246221"/>
          </a:xfrm>
          <a:prstGeom prst="rect">
            <a:avLst/>
          </a:prstGeom>
          <a:noFill/>
        </p:spPr>
        <p:txBody>
          <a:bodyPr wrap="square" lIns="0" tIns="0" rIns="0" bIns="0" anchor="ctr">
            <a:spAutoFit/>
          </a:bodyPr>
          <a:lstStyle/>
          <a:p>
            <a:r>
              <a:rPr lang="en-US" sz="1600" dirty="0">
                <a:solidFill>
                  <a:schemeClr val="bg2"/>
                </a:solidFill>
                <a:effectLst/>
                <a:ea typeface="Calibri" panose="020F0502020204030204" pitchFamily="34" charset="0"/>
                <a:cs typeface="Times New Roman" panose="02020603050405020304" pitchFamily="18" charset="0"/>
              </a:rPr>
              <a:t>Transactions being sent to the WRONG WALLET ADDRESS</a:t>
            </a:r>
          </a:p>
        </p:txBody>
      </p:sp>
      <p:sp>
        <p:nvSpPr>
          <p:cNvPr id="48" name="TextBox 47">
            <a:extLst>
              <a:ext uri="{FF2B5EF4-FFF2-40B4-BE49-F238E27FC236}">
                <a16:creationId xmlns:a16="http://schemas.microsoft.com/office/drawing/2014/main" id="{821316D1-47FF-3E2A-139A-BCB3595FB4A4}"/>
              </a:ext>
            </a:extLst>
          </p:cNvPr>
          <p:cNvSpPr txBox="1"/>
          <p:nvPr/>
        </p:nvSpPr>
        <p:spPr>
          <a:xfrm>
            <a:off x="5645734" y="3836842"/>
            <a:ext cx="6222999" cy="492443"/>
          </a:xfrm>
          <a:prstGeom prst="rect">
            <a:avLst/>
          </a:prstGeom>
          <a:noFill/>
        </p:spPr>
        <p:txBody>
          <a:bodyPr wrap="square" lIns="0" tIns="0" rIns="0" bIns="0" anchor="ctr">
            <a:spAutoFit/>
          </a:bodyPr>
          <a:lstStyle/>
          <a:p>
            <a:r>
              <a:rPr lang="en-US" sz="1600" dirty="0">
                <a:solidFill>
                  <a:schemeClr val="bg2"/>
                </a:solidFill>
                <a:effectLst/>
                <a:ea typeface="Calibri" panose="020F0502020204030204" pitchFamily="34" charset="0"/>
                <a:cs typeface="Times New Roman" panose="02020603050405020304" pitchFamily="18" charset="0"/>
              </a:rPr>
              <a:t>Everyone has a fear of losing one’s private keys and access to their wallet</a:t>
            </a:r>
          </a:p>
        </p:txBody>
      </p:sp>
      <p:sp>
        <p:nvSpPr>
          <p:cNvPr id="49" name="TextBox 48">
            <a:extLst>
              <a:ext uri="{FF2B5EF4-FFF2-40B4-BE49-F238E27FC236}">
                <a16:creationId xmlns:a16="http://schemas.microsoft.com/office/drawing/2014/main" id="{F2A3F93E-2448-7288-4A9A-305A8DFF4119}"/>
              </a:ext>
            </a:extLst>
          </p:cNvPr>
          <p:cNvSpPr txBox="1"/>
          <p:nvPr/>
        </p:nvSpPr>
        <p:spPr>
          <a:xfrm>
            <a:off x="5664197" y="4900787"/>
            <a:ext cx="6222999" cy="492443"/>
          </a:xfrm>
          <a:prstGeom prst="rect">
            <a:avLst/>
          </a:prstGeom>
          <a:noFill/>
        </p:spPr>
        <p:txBody>
          <a:bodyPr wrap="square" lIns="0" tIns="0" rIns="0" bIns="0" anchor="ctr">
            <a:spAutoFit/>
          </a:bodyPr>
          <a:lstStyle/>
          <a:p>
            <a:r>
              <a:rPr lang="en-US" sz="1600" dirty="0">
                <a:solidFill>
                  <a:schemeClr val="bg2"/>
                </a:solidFill>
                <a:ea typeface="Calibri" panose="020F0502020204030204" pitchFamily="34" charset="0"/>
                <a:cs typeface="Times New Roman" panose="02020603050405020304" pitchFamily="18" charset="0"/>
              </a:rPr>
              <a:t>T</a:t>
            </a:r>
            <a:r>
              <a:rPr lang="en-US" sz="1600" dirty="0">
                <a:solidFill>
                  <a:schemeClr val="bg2"/>
                </a:solidFill>
                <a:effectLst/>
                <a:ea typeface="Calibri" panose="020F0502020204030204" pitchFamily="34" charset="0"/>
                <a:cs typeface="Times New Roman" panose="02020603050405020304" pitchFamily="18" charset="0"/>
              </a:rPr>
              <a:t>he normal fear and stress at all levels of crypto users when sending transaction</a:t>
            </a:r>
          </a:p>
        </p:txBody>
      </p:sp>
      <p:cxnSp>
        <p:nvCxnSpPr>
          <p:cNvPr id="4" name="Straight Connector 3">
            <a:extLst>
              <a:ext uri="{FF2B5EF4-FFF2-40B4-BE49-F238E27FC236}">
                <a16:creationId xmlns:a16="http://schemas.microsoft.com/office/drawing/2014/main" id="{BB4A437E-657C-B003-0AC5-637EC1B7E6B1}"/>
              </a:ext>
            </a:extLst>
          </p:cNvPr>
          <p:cNvCxnSpPr>
            <a:cxnSpLocks/>
          </p:cNvCxnSpPr>
          <p:nvPr/>
        </p:nvCxnSpPr>
        <p:spPr>
          <a:xfrm>
            <a:off x="5664197" y="1218936"/>
            <a:ext cx="6222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63D597D-EBAE-949E-4339-7D287F4759CE}"/>
              </a:ext>
            </a:extLst>
          </p:cNvPr>
          <p:cNvCxnSpPr>
            <a:cxnSpLocks/>
          </p:cNvCxnSpPr>
          <p:nvPr/>
        </p:nvCxnSpPr>
        <p:spPr>
          <a:xfrm>
            <a:off x="5664198" y="2498990"/>
            <a:ext cx="6222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AD3137-F114-A694-A943-6AC8E3B884FE}"/>
              </a:ext>
            </a:extLst>
          </p:cNvPr>
          <p:cNvCxnSpPr>
            <a:cxnSpLocks/>
          </p:cNvCxnSpPr>
          <p:nvPr/>
        </p:nvCxnSpPr>
        <p:spPr>
          <a:xfrm>
            <a:off x="5664198" y="3512344"/>
            <a:ext cx="6222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05C5183-C11A-A6F3-511A-A21A6647076E}"/>
              </a:ext>
            </a:extLst>
          </p:cNvPr>
          <p:cNvCxnSpPr>
            <a:cxnSpLocks/>
          </p:cNvCxnSpPr>
          <p:nvPr/>
        </p:nvCxnSpPr>
        <p:spPr>
          <a:xfrm>
            <a:off x="5645734" y="4626177"/>
            <a:ext cx="6222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4F00CB53-3410-C6D2-7614-7D9A3BE40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272" y="6393657"/>
            <a:ext cx="2415924" cy="252410"/>
          </a:xfrm>
          <a:prstGeom prst="rect">
            <a:avLst/>
          </a:prstGeom>
        </p:spPr>
      </p:pic>
      <p:sp>
        <p:nvSpPr>
          <p:cNvPr id="25" name="Oval 24">
            <a:extLst>
              <a:ext uri="{FF2B5EF4-FFF2-40B4-BE49-F238E27FC236}">
                <a16:creationId xmlns:a16="http://schemas.microsoft.com/office/drawing/2014/main" id="{B5AB0C2D-D594-DAE6-9955-306F137C90BA}"/>
              </a:ext>
            </a:extLst>
          </p:cNvPr>
          <p:cNvSpPr/>
          <p:nvPr/>
        </p:nvSpPr>
        <p:spPr>
          <a:xfrm>
            <a:off x="4635498" y="5846058"/>
            <a:ext cx="736602" cy="736600"/>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solidFill>
                  <a:schemeClr val="accent1"/>
                </a:solidFill>
              </a:rPr>
              <a:t>06</a:t>
            </a:r>
          </a:p>
        </p:txBody>
      </p:sp>
      <p:cxnSp>
        <p:nvCxnSpPr>
          <p:cNvPr id="27" name="Straight Connector 26">
            <a:extLst>
              <a:ext uri="{FF2B5EF4-FFF2-40B4-BE49-F238E27FC236}">
                <a16:creationId xmlns:a16="http://schemas.microsoft.com/office/drawing/2014/main" id="{17070A36-53C0-51E7-520F-65A2A010D8FC}"/>
              </a:ext>
            </a:extLst>
          </p:cNvPr>
          <p:cNvCxnSpPr>
            <a:cxnSpLocks/>
          </p:cNvCxnSpPr>
          <p:nvPr/>
        </p:nvCxnSpPr>
        <p:spPr>
          <a:xfrm>
            <a:off x="5645733" y="5699125"/>
            <a:ext cx="6222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DA36C6-11E4-5879-C8AD-38B485AB1E68}"/>
              </a:ext>
            </a:extLst>
          </p:cNvPr>
          <p:cNvSpPr txBox="1"/>
          <p:nvPr/>
        </p:nvSpPr>
        <p:spPr>
          <a:xfrm>
            <a:off x="5635629" y="5932782"/>
            <a:ext cx="6222999" cy="492443"/>
          </a:xfrm>
          <a:prstGeom prst="rect">
            <a:avLst/>
          </a:prstGeom>
          <a:noFill/>
        </p:spPr>
        <p:txBody>
          <a:bodyPr wrap="square" lIns="0" tIns="0" rIns="0" bIns="0" anchor="ctr">
            <a:spAutoFit/>
          </a:bodyPr>
          <a:lstStyle/>
          <a:p>
            <a:r>
              <a:rPr lang="en-US" sz="1600" dirty="0">
                <a:solidFill>
                  <a:schemeClr val="bg2"/>
                </a:solidFill>
                <a:effectLst/>
                <a:ea typeface="Calibri" panose="020F0502020204030204" pitchFamily="34" charset="0"/>
                <a:cs typeface="Times New Roman" panose="02020603050405020304" pitchFamily="18" charset="0"/>
              </a:rPr>
              <a:t>Transactions being sent to the wrong token / coin type: </a:t>
            </a:r>
          </a:p>
          <a:p>
            <a:r>
              <a:rPr lang="en-US" sz="1600" dirty="0">
                <a:solidFill>
                  <a:schemeClr val="bg2"/>
                </a:solidFill>
                <a:effectLst/>
                <a:ea typeface="Calibri" panose="020F0502020204030204" pitchFamily="34" charset="0"/>
                <a:cs typeface="Times New Roman" panose="02020603050405020304" pitchFamily="18" charset="0"/>
              </a:rPr>
              <a:t>BEP2 vs BEP20 VS ERC20 VS ERC721</a:t>
            </a:r>
          </a:p>
        </p:txBody>
      </p:sp>
    </p:spTree>
    <p:extLst>
      <p:ext uri="{BB962C8B-B14F-4D97-AF65-F5344CB8AC3E}">
        <p14:creationId xmlns:p14="http://schemas.microsoft.com/office/powerpoint/2010/main" val="38586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DAEFC6-DCFD-E125-8EB1-A0AB0A3935B3}"/>
              </a:ext>
            </a:extLst>
          </p:cNvPr>
          <p:cNvSpPr>
            <a:spLocks noGrp="1"/>
          </p:cNvSpPr>
          <p:nvPr>
            <p:ph type="ftr" sz="quarter" idx="13"/>
          </p:nvPr>
        </p:nvSpPr>
        <p:spPr>
          <a:xfrm>
            <a:off x="304796" y="1514113"/>
            <a:ext cx="11582408" cy="365125"/>
          </a:xfrm>
        </p:spPr>
        <p:txBody>
          <a:bodyPr/>
          <a:lstStyle/>
          <a:p>
            <a:pPr algn="ctr" fontAlgn="base"/>
            <a:r>
              <a:rPr lang="en-US" sz="2400" b="1" i="0" dirty="0">
                <a:solidFill>
                  <a:schemeClr val="accent3">
                    <a:lumMod val="75000"/>
                  </a:schemeClr>
                </a:solidFill>
                <a:effectLst/>
                <a:latin typeface="Roboto" panose="02000000000000000000" pitchFamily="2" charset="0"/>
              </a:rPr>
              <a:t>Global market size of digital payments surpassed 700 billion transactions in 2020</a:t>
            </a:r>
          </a:p>
        </p:txBody>
      </p:sp>
      <p:graphicFrame>
        <p:nvGraphicFramePr>
          <p:cNvPr id="6" name="Content Placeholder 5">
            <a:extLst>
              <a:ext uri="{FF2B5EF4-FFF2-40B4-BE49-F238E27FC236}">
                <a16:creationId xmlns:a16="http://schemas.microsoft.com/office/drawing/2014/main" id="{79D0E323-12D1-810B-2834-98DC507ED471}"/>
              </a:ext>
            </a:extLst>
          </p:cNvPr>
          <p:cNvGraphicFramePr>
            <a:graphicFrameLocks noGrp="1"/>
          </p:cNvGraphicFramePr>
          <p:nvPr>
            <p:ph sz="quarter" idx="12"/>
            <p:extLst>
              <p:ext uri="{D42A27DB-BD31-4B8C-83A1-F6EECF244321}">
                <p14:modId xmlns:p14="http://schemas.microsoft.com/office/powerpoint/2010/main" val="3407094681"/>
              </p:ext>
            </p:extLst>
          </p:nvPr>
        </p:nvGraphicFramePr>
        <p:xfrm>
          <a:off x="304796" y="2377395"/>
          <a:ext cx="5762625" cy="2868069"/>
        </p:xfrm>
        <a:graphic>
          <a:graphicData uri="http://schemas.openxmlformats.org/drawingml/2006/table">
            <a:tbl>
              <a:tblPr>
                <a:tableStyleId>{5C22544A-7EE6-4342-B048-85BDC9FD1C3A}</a:tableStyleId>
              </a:tblPr>
              <a:tblGrid>
                <a:gridCol w="2312266">
                  <a:extLst>
                    <a:ext uri="{9D8B030D-6E8A-4147-A177-3AD203B41FA5}">
                      <a16:colId xmlns:a16="http://schemas.microsoft.com/office/drawing/2014/main" val="1101848191"/>
                    </a:ext>
                  </a:extLst>
                </a:gridCol>
                <a:gridCol w="472292">
                  <a:extLst>
                    <a:ext uri="{9D8B030D-6E8A-4147-A177-3AD203B41FA5}">
                      <a16:colId xmlns:a16="http://schemas.microsoft.com/office/drawing/2014/main" val="2059022947"/>
                    </a:ext>
                  </a:extLst>
                </a:gridCol>
                <a:gridCol w="1226682">
                  <a:extLst>
                    <a:ext uri="{9D8B030D-6E8A-4147-A177-3AD203B41FA5}">
                      <a16:colId xmlns:a16="http://schemas.microsoft.com/office/drawing/2014/main" val="2612047441"/>
                    </a:ext>
                  </a:extLst>
                </a:gridCol>
                <a:gridCol w="169489">
                  <a:extLst>
                    <a:ext uri="{9D8B030D-6E8A-4147-A177-3AD203B41FA5}">
                      <a16:colId xmlns:a16="http://schemas.microsoft.com/office/drawing/2014/main" val="3620332174"/>
                    </a:ext>
                  </a:extLst>
                </a:gridCol>
                <a:gridCol w="1581896">
                  <a:extLst>
                    <a:ext uri="{9D8B030D-6E8A-4147-A177-3AD203B41FA5}">
                      <a16:colId xmlns:a16="http://schemas.microsoft.com/office/drawing/2014/main" val="1833824392"/>
                    </a:ext>
                  </a:extLst>
                </a:gridCol>
              </a:tblGrid>
              <a:tr h="374546">
                <a:tc>
                  <a:txBody>
                    <a:bodyPr/>
                    <a:lstStyle/>
                    <a:p>
                      <a:pPr algn="l" fontAlgn="b"/>
                      <a:r>
                        <a:rPr lang="en-US" sz="1100" u="none" strike="noStrike" dirty="0">
                          <a:effectLst/>
                        </a:rPr>
                        <a:t>Total number of transactions for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700,000,000,000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4293651"/>
                  </a:ext>
                </a:extLst>
              </a:tr>
              <a:tr h="20693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4218139"/>
                  </a:ext>
                </a:extLst>
              </a:tr>
              <a:tr h="206931">
                <a:tc>
                  <a:txBody>
                    <a:bodyPr/>
                    <a:lstStyle/>
                    <a:p>
                      <a:pPr algn="l" fontAlgn="b"/>
                      <a:r>
                        <a:rPr lang="en-US" sz="1100" u="none" strike="noStrike">
                          <a:effectLst/>
                        </a:rPr>
                        <a:t>Avg transaction fee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Estimated Fees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0669135"/>
                  </a:ext>
                </a:extLst>
              </a:tr>
              <a:tr h="374546">
                <a:tc>
                  <a:txBody>
                    <a:bodyPr/>
                    <a:lstStyle/>
                    <a:p>
                      <a:pPr algn="r" fontAlgn="b"/>
                      <a:r>
                        <a:rPr lang="en-US" sz="1100" u="none" strike="noStrike">
                          <a:effectLst/>
                        </a:rPr>
                        <a:t>test ($25)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BNB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0.06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a:t>
                      </a:r>
                      <a:r>
                        <a:rPr lang="en-US" sz="1100" b="1" u="none" strike="noStrike" dirty="0">
                          <a:effectLst/>
                        </a:rPr>
                        <a:t>$           42,000,000,000 </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3055346"/>
                  </a:ext>
                </a:extLst>
              </a:tr>
              <a:tr h="374546">
                <a:tc>
                  <a:txBody>
                    <a:bodyPr/>
                    <a:lstStyle/>
                    <a:p>
                      <a:pPr algn="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BNB</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                    1.14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798,000,000,000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5491016"/>
                  </a:ext>
                </a:extLst>
              </a:tr>
              <a:tr h="37454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BTC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                  23.86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  16,702,000,000,000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0343503"/>
                  </a:ext>
                </a:extLst>
              </a:tr>
              <a:tr h="37454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ETH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24.67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  17,269,000,000,000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7995072"/>
                  </a:ext>
                </a:extLst>
              </a:tr>
              <a:tr h="20693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39374416"/>
                  </a:ext>
                </a:extLst>
              </a:tr>
              <a:tr h="3745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AVG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                 12.45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8,715,000,000,000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08680375"/>
                  </a:ext>
                </a:extLst>
              </a:tr>
            </a:tbl>
          </a:graphicData>
        </a:graphic>
      </p:graphicFrame>
      <p:sp>
        <p:nvSpPr>
          <p:cNvPr id="4" name="Title 3">
            <a:extLst>
              <a:ext uri="{FF2B5EF4-FFF2-40B4-BE49-F238E27FC236}">
                <a16:creationId xmlns:a16="http://schemas.microsoft.com/office/drawing/2014/main" id="{D1C75E1F-5BA4-AFB8-D6DF-92DA53D105E5}"/>
              </a:ext>
            </a:extLst>
          </p:cNvPr>
          <p:cNvSpPr>
            <a:spLocks noGrp="1"/>
          </p:cNvSpPr>
          <p:nvPr>
            <p:ph type="title"/>
          </p:nvPr>
        </p:nvSpPr>
        <p:spPr/>
        <p:txBody>
          <a:bodyPr/>
          <a:lstStyle/>
          <a:p>
            <a:r>
              <a:rPr lang="en-US">
                <a:latin typeface="Quadaptor" panose="04010400000000000000" pitchFamily="82" charset="0"/>
              </a:rPr>
              <a:t>Problem #2 SIDE </a:t>
            </a:r>
            <a:r>
              <a:rPr lang="en-US" dirty="0">
                <a:latin typeface="Quadaptor" panose="04010400000000000000" pitchFamily="82" charset="0"/>
              </a:rPr>
              <a:t>NOTE</a:t>
            </a:r>
          </a:p>
        </p:txBody>
      </p:sp>
      <p:sp>
        <p:nvSpPr>
          <p:cNvPr id="5" name="Text Placeholder 4">
            <a:extLst>
              <a:ext uri="{FF2B5EF4-FFF2-40B4-BE49-F238E27FC236}">
                <a16:creationId xmlns:a16="http://schemas.microsoft.com/office/drawing/2014/main" id="{2775F9AE-73C5-A552-4045-400FB0802C76}"/>
              </a:ext>
            </a:extLst>
          </p:cNvPr>
          <p:cNvSpPr>
            <a:spLocks noGrp="1"/>
          </p:cNvSpPr>
          <p:nvPr>
            <p:ph type="body" sz="quarter" idx="11"/>
          </p:nvPr>
        </p:nvSpPr>
        <p:spPr>
          <a:xfrm>
            <a:off x="1790696" y="1100094"/>
            <a:ext cx="8848729" cy="349928"/>
          </a:xfrm>
        </p:spPr>
        <p:txBody>
          <a:bodyPr>
            <a:normAutofit/>
          </a:bodyPr>
          <a:lstStyle/>
          <a:p>
            <a:r>
              <a:rPr lang="en-US" sz="1600" b="0" i="0" dirty="0">
                <a:solidFill>
                  <a:schemeClr val="bg1"/>
                </a:solidFill>
                <a:effectLst/>
                <a:latin typeface="Roboto" panose="02000000000000000000" pitchFamily="2" charset="0"/>
                <a:hlinkClick r:id="rId2">
                  <a:extLst>
                    <a:ext uri="{A12FA001-AC4F-418D-AE19-62706E023703}">
                      <ahyp:hlinkClr xmlns:ahyp="http://schemas.microsoft.com/office/drawing/2018/hyperlinkcolor" val="tx"/>
                    </a:ext>
                  </a:extLst>
                </a:hlinkClick>
              </a:rPr>
              <a:t>https://www.consultancy.uk/news/25975/global-market-size-of-digital-payments-industry-soares</a:t>
            </a:r>
            <a:endParaRPr lang="en-US" sz="1600" b="0" i="0" dirty="0">
              <a:solidFill>
                <a:schemeClr val="bg1"/>
              </a:solidFill>
              <a:effectLst/>
              <a:latin typeface="Roboto" panose="02000000000000000000" pitchFamily="2" charset="0"/>
            </a:endParaRPr>
          </a:p>
          <a:p>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7" name="Footer Placeholder 1">
            <a:extLst>
              <a:ext uri="{FF2B5EF4-FFF2-40B4-BE49-F238E27FC236}">
                <a16:creationId xmlns:a16="http://schemas.microsoft.com/office/drawing/2014/main" id="{D9FE2E13-FDE3-C412-BC83-474CB5CB6FE2}"/>
              </a:ext>
            </a:extLst>
          </p:cNvPr>
          <p:cNvSpPr txBox="1">
            <a:spLocks/>
          </p:cNvSpPr>
          <p:nvPr/>
        </p:nvSpPr>
        <p:spPr>
          <a:xfrm>
            <a:off x="6648451" y="2116365"/>
            <a:ext cx="4857750" cy="3651066"/>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US" sz="1600" b="1" dirty="0">
                <a:solidFill>
                  <a:schemeClr val="accent2">
                    <a:lumMod val="25000"/>
                    <a:lumOff val="75000"/>
                  </a:schemeClr>
                </a:solidFill>
                <a:latin typeface="Roboto" panose="02000000000000000000" pitchFamily="2" charset="0"/>
              </a:rPr>
              <a:t>What if the $</a:t>
            </a:r>
            <a:r>
              <a:rPr lang="en-US" sz="1600" b="1">
                <a:solidFill>
                  <a:schemeClr val="accent2">
                    <a:lumMod val="25000"/>
                    <a:lumOff val="75000"/>
                  </a:schemeClr>
                </a:solidFill>
                <a:latin typeface="Roboto" panose="02000000000000000000" pitchFamily="2" charset="0"/>
              </a:rPr>
              <a:t>42,00,000,000 ANNUALLY went </a:t>
            </a:r>
            <a:r>
              <a:rPr lang="en-US" sz="1600" b="1" dirty="0">
                <a:solidFill>
                  <a:schemeClr val="accent2">
                    <a:lumMod val="25000"/>
                    <a:lumOff val="75000"/>
                  </a:schemeClr>
                </a:solidFill>
                <a:latin typeface="Roboto" panose="02000000000000000000" pitchFamily="2" charset="0"/>
              </a:rPr>
              <a:t>back to the USERS?</a:t>
            </a:r>
          </a:p>
          <a:p>
            <a:pPr fontAlgn="base"/>
            <a:endParaRPr lang="en-US" sz="1600" b="1" dirty="0">
              <a:solidFill>
                <a:schemeClr val="accent2">
                  <a:lumMod val="25000"/>
                  <a:lumOff val="75000"/>
                </a:schemeClr>
              </a:solidFill>
              <a:latin typeface="Roboto" panose="02000000000000000000" pitchFamily="2" charset="0"/>
            </a:endParaRPr>
          </a:p>
          <a:p>
            <a:pPr fontAlgn="base"/>
            <a:r>
              <a:rPr lang="en-US" sz="1600" b="1" dirty="0">
                <a:solidFill>
                  <a:schemeClr val="accent5"/>
                </a:solidFill>
                <a:latin typeface="Roboto" panose="02000000000000000000" pitchFamily="2" charset="0"/>
              </a:rPr>
              <a:t>As more people adopt using Crypto there will be an increase in the number of transactions taking place</a:t>
            </a:r>
          </a:p>
          <a:p>
            <a:pPr fontAlgn="base"/>
            <a:endParaRPr lang="en-US" sz="1600" b="1" dirty="0">
              <a:solidFill>
                <a:schemeClr val="accent5"/>
              </a:solidFill>
              <a:latin typeface="Roboto" panose="02000000000000000000" pitchFamily="2" charset="0"/>
            </a:endParaRPr>
          </a:p>
          <a:p>
            <a:pPr fontAlgn="base"/>
            <a:r>
              <a:rPr lang="en-US" sz="1600" b="1" dirty="0">
                <a:solidFill>
                  <a:schemeClr val="accent5"/>
                </a:solidFill>
                <a:latin typeface="Roboto" panose="02000000000000000000" pitchFamily="2" charset="0"/>
              </a:rPr>
              <a:t>More transactions = More fees</a:t>
            </a:r>
          </a:p>
          <a:p>
            <a:pPr fontAlgn="base"/>
            <a:endParaRPr lang="en-US" sz="1600" b="1" dirty="0">
              <a:solidFill>
                <a:schemeClr val="accent2">
                  <a:lumMod val="25000"/>
                  <a:lumOff val="75000"/>
                </a:schemeClr>
              </a:solidFill>
              <a:latin typeface="Roboto" panose="02000000000000000000" pitchFamily="2" charset="0"/>
            </a:endParaRPr>
          </a:p>
          <a:p>
            <a:pPr algn="ctr" fontAlgn="base"/>
            <a:r>
              <a:rPr lang="en-US" sz="2800" b="1" dirty="0">
                <a:solidFill>
                  <a:schemeClr val="accent6">
                    <a:lumMod val="60000"/>
                    <a:lumOff val="40000"/>
                  </a:schemeClr>
                </a:solidFill>
                <a:latin typeface="Roboto" panose="02000000000000000000" pitchFamily="2" charset="0"/>
              </a:rPr>
              <a:t>MODUS </a:t>
            </a:r>
          </a:p>
          <a:p>
            <a:pPr fontAlgn="base"/>
            <a:r>
              <a:rPr lang="en-US" sz="1600" b="1" dirty="0">
                <a:solidFill>
                  <a:schemeClr val="accent6">
                    <a:lumMod val="60000"/>
                    <a:lumOff val="40000"/>
                  </a:schemeClr>
                </a:solidFill>
                <a:latin typeface="Roboto" panose="02000000000000000000" pitchFamily="2" charset="0"/>
              </a:rPr>
              <a:t>resolves this problem immediately which then in turn results in less transactions taking place across the whole global market, less fees being charged, and more money to the user.</a:t>
            </a:r>
            <a:endParaRPr lang="en-US" sz="1600" b="1" dirty="0">
              <a:solidFill>
                <a:schemeClr val="accent2">
                  <a:lumMod val="25000"/>
                  <a:lumOff val="75000"/>
                </a:schemeClr>
              </a:solidFill>
              <a:latin typeface="Roboto" panose="02000000000000000000" pitchFamily="2" charset="0"/>
            </a:endParaRPr>
          </a:p>
          <a:p>
            <a:pPr fontAlgn="base"/>
            <a:endParaRPr lang="en-US" sz="1600" b="1" dirty="0">
              <a:solidFill>
                <a:schemeClr val="accent2">
                  <a:lumMod val="25000"/>
                  <a:lumOff val="75000"/>
                </a:schemeClr>
              </a:solidFill>
              <a:latin typeface="Roboto" panose="02000000000000000000" pitchFamily="2" charset="0"/>
            </a:endParaRPr>
          </a:p>
        </p:txBody>
      </p:sp>
    </p:spTree>
    <p:extLst>
      <p:ext uri="{BB962C8B-B14F-4D97-AF65-F5344CB8AC3E}">
        <p14:creationId xmlns:p14="http://schemas.microsoft.com/office/powerpoint/2010/main" val="278233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50DEED0-6971-9395-D5B2-75FC03EB1D7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125" r="2250" b="11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10DE200-41F1-D0A8-315A-B5D7E2EADFA5}"/>
              </a:ext>
            </a:extLst>
          </p:cNvPr>
          <p:cNvSpPr/>
          <p:nvPr/>
        </p:nvSpPr>
        <p:spPr>
          <a:xfrm>
            <a:off x="-99588" y="-30955"/>
            <a:ext cx="121920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BAFD1-2288-B240-98FE-4AE45176578E}"/>
              </a:ext>
            </a:extLst>
          </p:cNvPr>
          <p:cNvSpPr>
            <a:spLocks noGrp="1"/>
          </p:cNvSpPr>
          <p:nvPr>
            <p:ph type="title"/>
          </p:nvPr>
        </p:nvSpPr>
        <p:spPr/>
        <p:txBody>
          <a:bodyPr/>
          <a:lstStyle/>
          <a:p>
            <a:r>
              <a:rPr lang="en-US" dirty="0"/>
              <a:t>SOLUTION</a:t>
            </a:r>
          </a:p>
        </p:txBody>
      </p:sp>
      <p:sp>
        <p:nvSpPr>
          <p:cNvPr id="11" name="TextBox 10">
            <a:extLst>
              <a:ext uri="{FF2B5EF4-FFF2-40B4-BE49-F238E27FC236}">
                <a16:creationId xmlns:a16="http://schemas.microsoft.com/office/drawing/2014/main" id="{78E92BEE-A6C1-8453-AEF7-FE37F9DD4432}"/>
              </a:ext>
            </a:extLst>
          </p:cNvPr>
          <p:cNvSpPr txBox="1"/>
          <p:nvPr/>
        </p:nvSpPr>
        <p:spPr>
          <a:xfrm>
            <a:off x="11737181" y="6210300"/>
            <a:ext cx="150015"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8</a:t>
            </a:fld>
            <a:endParaRPr lang="en-US" sz="1350" dirty="0">
              <a:solidFill>
                <a:schemeClr val="bg1"/>
              </a:solidFill>
            </a:endParaRPr>
          </a:p>
        </p:txBody>
      </p:sp>
      <p:sp>
        <p:nvSpPr>
          <p:cNvPr id="12" name="TextBox 11">
            <a:extLst>
              <a:ext uri="{FF2B5EF4-FFF2-40B4-BE49-F238E27FC236}">
                <a16:creationId xmlns:a16="http://schemas.microsoft.com/office/drawing/2014/main" id="{634BF4AB-4F1C-D17F-760C-3C5B37D4EBC0}"/>
              </a:ext>
            </a:extLst>
          </p:cNvPr>
          <p:cNvSpPr txBox="1"/>
          <p:nvPr/>
        </p:nvSpPr>
        <p:spPr>
          <a:xfrm>
            <a:off x="8959626" y="6347085"/>
            <a:ext cx="2501106" cy="297930"/>
          </a:xfrm>
          <a:prstGeom prst="rect">
            <a:avLst/>
          </a:prstGeom>
          <a:noFill/>
        </p:spPr>
        <p:txBody>
          <a:bodyPr wrap="square" lIns="0" tIns="0" rIns="0" bIns="0" rtlCol="0" anchor="ctr" anchorCtr="0">
            <a:noAutofit/>
          </a:bodyPr>
          <a:lstStyle/>
          <a:p>
            <a:pPr algn="r"/>
            <a:r>
              <a:rPr lang="en-US" sz="900" dirty="0">
                <a:solidFill>
                  <a:schemeClr val="bg1"/>
                </a:solidFill>
              </a:rPr>
              <a:t>© OMNIMODUS, LLC 2022</a:t>
            </a:r>
          </a:p>
        </p:txBody>
      </p:sp>
      <p:cxnSp>
        <p:nvCxnSpPr>
          <p:cNvPr id="20" name="Straight Connector 19">
            <a:extLst>
              <a:ext uri="{FF2B5EF4-FFF2-40B4-BE49-F238E27FC236}">
                <a16:creationId xmlns:a16="http://schemas.microsoft.com/office/drawing/2014/main" id="{483F87B4-8996-D764-73D1-8AA0D97CA736}"/>
              </a:ext>
            </a:extLst>
          </p:cNvPr>
          <p:cNvCxnSpPr>
            <a:cxnSpLocks/>
          </p:cNvCxnSpPr>
          <p:nvPr/>
        </p:nvCxnSpPr>
        <p:spPr>
          <a:xfrm>
            <a:off x="11598956" y="6396836"/>
            <a:ext cx="0" cy="198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CEA7CBA-4ACB-359D-7A74-1A2F51810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272" y="6393657"/>
            <a:ext cx="2415924" cy="252410"/>
          </a:xfrm>
          <a:prstGeom prst="rect">
            <a:avLst/>
          </a:prstGeom>
        </p:spPr>
      </p:pic>
      <p:grpSp>
        <p:nvGrpSpPr>
          <p:cNvPr id="33" name="Group 32">
            <a:extLst>
              <a:ext uri="{FF2B5EF4-FFF2-40B4-BE49-F238E27FC236}">
                <a16:creationId xmlns:a16="http://schemas.microsoft.com/office/drawing/2014/main" id="{EAC06C15-93E7-28C3-6AB6-E9F4BCF5678A}"/>
              </a:ext>
            </a:extLst>
          </p:cNvPr>
          <p:cNvGrpSpPr/>
          <p:nvPr/>
        </p:nvGrpSpPr>
        <p:grpSpPr>
          <a:xfrm>
            <a:off x="1568896" y="2795554"/>
            <a:ext cx="8855031" cy="931045"/>
            <a:chOff x="736894" y="2869093"/>
            <a:chExt cx="8855031" cy="931045"/>
          </a:xfrm>
        </p:grpSpPr>
        <p:grpSp>
          <p:nvGrpSpPr>
            <p:cNvPr id="32" name="Group 31">
              <a:extLst>
                <a:ext uri="{FF2B5EF4-FFF2-40B4-BE49-F238E27FC236}">
                  <a16:creationId xmlns:a16="http://schemas.microsoft.com/office/drawing/2014/main" id="{F832CF4E-56FD-53F1-F285-4FD663378C94}"/>
                </a:ext>
              </a:extLst>
            </p:cNvPr>
            <p:cNvGrpSpPr/>
            <p:nvPr/>
          </p:nvGrpSpPr>
          <p:grpSpPr>
            <a:xfrm>
              <a:off x="5497699" y="2875491"/>
              <a:ext cx="4094226" cy="921446"/>
              <a:chOff x="5497699" y="2875491"/>
              <a:chExt cx="4094226" cy="921446"/>
            </a:xfrm>
          </p:grpSpPr>
          <p:sp>
            <p:nvSpPr>
              <p:cNvPr id="23" name="Freeform: Shape 22">
                <a:extLst>
                  <a:ext uri="{FF2B5EF4-FFF2-40B4-BE49-F238E27FC236}">
                    <a16:creationId xmlns:a16="http://schemas.microsoft.com/office/drawing/2014/main" id="{D32142CD-C2D4-251A-8B0C-E5C287763EA6}"/>
                  </a:ext>
                </a:extLst>
              </p:cNvPr>
              <p:cNvSpPr/>
              <p:nvPr/>
            </p:nvSpPr>
            <p:spPr>
              <a:xfrm>
                <a:off x="5497699" y="3080257"/>
                <a:ext cx="819063" cy="713481"/>
              </a:xfrm>
              <a:custGeom>
                <a:avLst/>
                <a:gdLst>
                  <a:gd name="connsiteX0" fmla="*/ 819063 w 819063"/>
                  <a:gd name="connsiteY0" fmla="*/ 713482 h 713481"/>
                  <a:gd name="connsiteX1" fmla="*/ 633494 w 819063"/>
                  <a:gd name="connsiteY1" fmla="*/ 713482 h 713481"/>
                  <a:gd name="connsiteX2" fmla="*/ 633494 w 819063"/>
                  <a:gd name="connsiteY2" fmla="*/ 179170 h 713481"/>
                  <a:gd name="connsiteX3" fmla="*/ 409532 w 819063"/>
                  <a:gd name="connsiteY3" fmla="*/ 591902 h 713481"/>
                  <a:gd name="connsiteX4" fmla="*/ 185569 w 819063"/>
                  <a:gd name="connsiteY4" fmla="*/ 179170 h 713481"/>
                  <a:gd name="connsiteX5" fmla="*/ 185569 w 819063"/>
                  <a:gd name="connsiteY5" fmla="*/ 713482 h 713481"/>
                  <a:gd name="connsiteX6" fmla="*/ 0 w 819063"/>
                  <a:gd name="connsiteY6" fmla="*/ 713482 h 713481"/>
                  <a:gd name="connsiteX7" fmla="*/ 0 w 819063"/>
                  <a:gd name="connsiteY7" fmla="*/ 0 h 713481"/>
                  <a:gd name="connsiteX8" fmla="*/ 227162 w 819063"/>
                  <a:gd name="connsiteY8" fmla="*/ 0 h 713481"/>
                  <a:gd name="connsiteX9" fmla="*/ 412731 w 819063"/>
                  <a:gd name="connsiteY9" fmla="*/ 351942 h 713481"/>
                  <a:gd name="connsiteX10" fmla="*/ 607899 w 819063"/>
                  <a:gd name="connsiteY10" fmla="*/ 0 h 713481"/>
                  <a:gd name="connsiteX11" fmla="*/ 812664 w 819063"/>
                  <a:gd name="connsiteY11" fmla="*/ 0 h 713481"/>
                  <a:gd name="connsiteX12" fmla="*/ 812664 w 819063"/>
                  <a:gd name="connsiteY12" fmla="*/ 713482 h 71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063" h="713481">
                    <a:moveTo>
                      <a:pt x="819063" y="713482"/>
                    </a:moveTo>
                    <a:lnTo>
                      <a:pt x="633494" y="713482"/>
                    </a:lnTo>
                    <a:lnTo>
                      <a:pt x="633494" y="179170"/>
                    </a:lnTo>
                    <a:lnTo>
                      <a:pt x="409532" y="591902"/>
                    </a:lnTo>
                    <a:lnTo>
                      <a:pt x="185569" y="179170"/>
                    </a:lnTo>
                    <a:lnTo>
                      <a:pt x="185569" y="713482"/>
                    </a:lnTo>
                    <a:lnTo>
                      <a:pt x="0" y="713482"/>
                    </a:lnTo>
                    <a:lnTo>
                      <a:pt x="0" y="0"/>
                    </a:lnTo>
                    <a:lnTo>
                      <a:pt x="227162" y="0"/>
                    </a:lnTo>
                    <a:lnTo>
                      <a:pt x="412731" y="351942"/>
                    </a:lnTo>
                    <a:lnTo>
                      <a:pt x="607899" y="0"/>
                    </a:lnTo>
                    <a:lnTo>
                      <a:pt x="812664" y="0"/>
                    </a:lnTo>
                    <a:lnTo>
                      <a:pt x="812664" y="713482"/>
                    </a:lnTo>
                    <a:close/>
                  </a:path>
                </a:pathLst>
              </a:custGeom>
              <a:solidFill>
                <a:schemeClr val="bg1"/>
              </a:solidFill>
              <a:ln w="3198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AA1FA7A-9F33-A831-63EE-2EF11105F894}"/>
                  </a:ext>
                </a:extLst>
              </p:cNvPr>
              <p:cNvSpPr/>
              <p:nvPr/>
            </p:nvSpPr>
            <p:spPr>
              <a:xfrm>
                <a:off x="6431943" y="3083457"/>
                <a:ext cx="707082" cy="710282"/>
              </a:xfrm>
              <a:custGeom>
                <a:avLst/>
                <a:gdLst>
                  <a:gd name="connsiteX0" fmla="*/ 0 w 707082"/>
                  <a:gd name="connsiteY0" fmla="*/ 191968 h 710282"/>
                  <a:gd name="connsiteX1" fmla="*/ 9598 w 707082"/>
                  <a:gd name="connsiteY1" fmla="*/ 102383 h 710282"/>
                  <a:gd name="connsiteX2" fmla="*/ 41593 w 707082"/>
                  <a:gd name="connsiteY2" fmla="*/ 41593 h 710282"/>
                  <a:gd name="connsiteX3" fmla="*/ 99184 w 707082"/>
                  <a:gd name="connsiteY3" fmla="*/ 9598 h 710282"/>
                  <a:gd name="connsiteX4" fmla="*/ 185569 w 707082"/>
                  <a:gd name="connsiteY4" fmla="*/ 0 h 710282"/>
                  <a:gd name="connsiteX5" fmla="*/ 521513 w 707082"/>
                  <a:gd name="connsiteY5" fmla="*/ 0 h 710282"/>
                  <a:gd name="connsiteX6" fmla="*/ 607899 w 707082"/>
                  <a:gd name="connsiteY6" fmla="*/ 9598 h 710282"/>
                  <a:gd name="connsiteX7" fmla="*/ 665489 w 707082"/>
                  <a:gd name="connsiteY7" fmla="*/ 41593 h 710282"/>
                  <a:gd name="connsiteX8" fmla="*/ 697484 w 707082"/>
                  <a:gd name="connsiteY8" fmla="*/ 102383 h 710282"/>
                  <a:gd name="connsiteX9" fmla="*/ 707082 w 707082"/>
                  <a:gd name="connsiteY9" fmla="*/ 191968 h 710282"/>
                  <a:gd name="connsiteX10" fmla="*/ 707082 w 707082"/>
                  <a:gd name="connsiteY10" fmla="*/ 515114 h 710282"/>
                  <a:gd name="connsiteX11" fmla="*/ 697484 w 707082"/>
                  <a:gd name="connsiteY11" fmla="*/ 604700 h 710282"/>
                  <a:gd name="connsiteX12" fmla="*/ 665489 w 707082"/>
                  <a:gd name="connsiteY12" fmla="*/ 665490 h 710282"/>
                  <a:gd name="connsiteX13" fmla="*/ 607899 w 707082"/>
                  <a:gd name="connsiteY13" fmla="*/ 700684 h 710282"/>
                  <a:gd name="connsiteX14" fmla="*/ 521513 w 707082"/>
                  <a:gd name="connsiteY14" fmla="*/ 710282 h 710282"/>
                  <a:gd name="connsiteX15" fmla="*/ 185569 w 707082"/>
                  <a:gd name="connsiteY15" fmla="*/ 710282 h 710282"/>
                  <a:gd name="connsiteX16" fmla="*/ 99184 w 707082"/>
                  <a:gd name="connsiteY16" fmla="*/ 700684 h 710282"/>
                  <a:gd name="connsiteX17" fmla="*/ 41593 w 707082"/>
                  <a:gd name="connsiteY17" fmla="*/ 665490 h 710282"/>
                  <a:gd name="connsiteX18" fmla="*/ 9598 w 707082"/>
                  <a:gd name="connsiteY18" fmla="*/ 604700 h 710282"/>
                  <a:gd name="connsiteX19" fmla="*/ 0 w 707082"/>
                  <a:gd name="connsiteY19" fmla="*/ 515114 h 710282"/>
                  <a:gd name="connsiteX20" fmla="*/ 0 w 707082"/>
                  <a:gd name="connsiteY20" fmla="*/ 191968 h 710282"/>
                  <a:gd name="connsiteX21" fmla="*/ 521513 w 707082"/>
                  <a:gd name="connsiteY21" fmla="*/ 163173 h 710282"/>
                  <a:gd name="connsiteX22" fmla="*/ 463923 w 707082"/>
                  <a:gd name="connsiteY22" fmla="*/ 105582 h 710282"/>
                  <a:gd name="connsiteX23" fmla="*/ 246359 w 707082"/>
                  <a:gd name="connsiteY23" fmla="*/ 105582 h 710282"/>
                  <a:gd name="connsiteX24" fmla="*/ 185569 w 707082"/>
                  <a:gd name="connsiteY24" fmla="*/ 163173 h 710282"/>
                  <a:gd name="connsiteX25" fmla="*/ 185569 w 707082"/>
                  <a:gd name="connsiteY25" fmla="*/ 543910 h 710282"/>
                  <a:gd name="connsiteX26" fmla="*/ 246359 w 707082"/>
                  <a:gd name="connsiteY26" fmla="*/ 601500 h 710282"/>
                  <a:gd name="connsiteX27" fmla="*/ 463923 w 707082"/>
                  <a:gd name="connsiteY27" fmla="*/ 601500 h 710282"/>
                  <a:gd name="connsiteX28" fmla="*/ 521513 w 707082"/>
                  <a:gd name="connsiteY28" fmla="*/ 543910 h 710282"/>
                  <a:gd name="connsiteX29" fmla="*/ 521513 w 707082"/>
                  <a:gd name="connsiteY29" fmla="*/ 163173 h 71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082" h="710282">
                    <a:moveTo>
                      <a:pt x="0" y="191968"/>
                    </a:moveTo>
                    <a:cubicBezTo>
                      <a:pt x="0" y="156774"/>
                      <a:pt x="3200" y="124779"/>
                      <a:pt x="9598" y="102383"/>
                    </a:cubicBezTo>
                    <a:cubicBezTo>
                      <a:pt x="15997" y="76787"/>
                      <a:pt x="25596" y="57590"/>
                      <a:pt x="41593" y="41593"/>
                    </a:cubicBezTo>
                    <a:cubicBezTo>
                      <a:pt x="57590" y="25596"/>
                      <a:pt x="73588" y="15997"/>
                      <a:pt x="99184" y="9598"/>
                    </a:cubicBezTo>
                    <a:cubicBezTo>
                      <a:pt x="121580" y="3199"/>
                      <a:pt x="150375" y="0"/>
                      <a:pt x="185569" y="0"/>
                    </a:cubicBezTo>
                    <a:lnTo>
                      <a:pt x="521513" y="0"/>
                    </a:lnTo>
                    <a:cubicBezTo>
                      <a:pt x="556707" y="0"/>
                      <a:pt x="585502" y="3199"/>
                      <a:pt x="607899" y="9598"/>
                    </a:cubicBezTo>
                    <a:cubicBezTo>
                      <a:pt x="630295" y="15997"/>
                      <a:pt x="649492" y="28795"/>
                      <a:pt x="665489" y="41593"/>
                    </a:cubicBezTo>
                    <a:cubicBezTo>
                      <a:pt x="681486" y="54391"/>
                      <a:pt x="691085" y="76787"/>
                      <a:pt x="697484" y="102383"/>
                    </a:cubicBezTo>
                    <a:cubicBezTo>
                      <a:pt x="703883" y="127979"/>
                      <a:pt x="707082" y="156774"/>
                      <a:pt x="707082" y="191968"/>
                    </a:cubicBezTo>
                    <a:lnTo>
                      <a:pt x="707082" y="515114"/>
                    </a:lnTo>
                    <a:cubicBezTo>
                      <a:pt x="707082" y="550309"/>
                      <a:pt x="703883" y="582303"/>
                      <a:pt x="697484" y="604700"/>
                    </a:cubicBezTo>
                    <a:cubicBezTo>
                      <a:pt x="691085" y="630295"/>
                      <a:pt x="681486" y="649492"/>
                      <a:pt x="665489" y="665490"/>
                    </a:cubicBezTo>
                    <a:cubicBezTo>
                      <a:pt x="649492" y="681487"/>
                      <a:pt x="630295" y="691085"/>
                      <a:pt x="607899" y="700684"/>
                    </a:cubicBezTo>
                    <a:cubicBezTo>
                      <a:pt x="585502" y="710282"/>
                      <a:pt x="556707" y="710282"/>
                      <a:pt x="521513" y="710282"/>
                    </a:cubicBezTo>
                    <a:lnTo>
                      <a:pt x="185569" y="710282"/>
                    </a:lnTo>
                    <a:cubicBezTo>
                      <a:pt x="150375" y="710282"/>
                      <a:pt x="121580" y="707083"/>
                      <a:pt x="99184" y="700684"/>
                    </a:cubicBezTo>
                    <a:cubicBezTo>
                      <a:pt x="76787" y="694285"/>
                      <a:pt x="57590" y="681487"/>
                      <a:pt x="41593" y="665490"/>
                    </a:cubicBezTo>
                    <a:cubicBezTo>
                      <a:pt x="25596" y="649492"/>
                      <a:pt x="15997" y="630295"/>
                      <a:pt x="9598" y="604700"/>
                    </a:cubicBezTo>
                    <a:cubicBezTo>
                      <a:pt x="3200" y="579104"/>
                      <a:pt x="0" y="550309"/>
                      <a:pt x="0" y="515114"/>
                    </a:cubicBezTo>
                    <a:lnTo>
                      <a:pt x="0" y="191968"/>
                    </a:lnTo>
                    <a:close/>
                    <a:moveTo>
                      <a:pt x="521513" y="163173"/>
                    </a:moveTo>
                    <a:cubicBezTo>
                      <a:pt x="521513" y="124779"/>
                      <a:pt x="502316" y="105582"/>
                      <a:pt x="463923" y="105582"/>
                    </a:cubicBezTo>
                    <a:lnTo>
                      <a:pt x="246359" y="105582"/>
                    </a:lnTo>
                    <a:cubicBezTo>
                      <a:pt x="207965" y="105582"/>
                      <a:pt x="185569" y="124779"/>
                      <a:pt x="185569" y="163173"/>
                    </a:cubicBezTo>
                    <a:lnTo>
                      <a:pt x="185569" y="543910"/>
                    </a:lnTo>
                    <a:cubicBezTo>
                      <a:pt x="185569" y="582303"/>
                      <a:pt x="204766" y="601500"/>
                      <a:pt x="246359" y="601500"/>
                    </a:cubicBezTo>
                    <a:lnTo>
                      <a:pt x="463923" y="601500"/>
                    </a:lnTo>
                    <a:cubicBezTo>
                      <a:pt x="502316" y="601500"/>
                      <a:pt x="521513" y="582303"/>
                      <a:pt x="521513" y="543910"/>
                    </a:cubicBezTo>
                    <a:lnTo>
                      <a:pt x="521513" y="163173"/>
                    </a:lnTo>
                    <a:close/>
                  </a:path>
                </a:pathLst>
              </a:custGeom>
              <a:solidFill>
                <a:schemeClr val="bg1"/>
              </a:solidFill>
              <a:ln w="3198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B892352-BAB0-921C-A54D-13DD5D946E61}"/>
                  </a:ext>
                </a:extLst>
              </p:cNvPr>
              <p:cNvSpPr/>
              <p:nvPr/>
            </p:nvSpPr>
            <p:spPr>
              <a:xfrm>
                <a:off x="7244608" y="2875491"/>
                <a:ext cx="713481" cy="921446"/>
              </a:xfrm>
              <a:custGeom>
                <a:avLst/>
                <a:gdLst>
                  <a:gd name="connsiteX0" fmla="*/ 3200 w 713481"/>
                  <a:gd name="connsiteY0" fmla="*/ 335944 h 921446"/>
                  <a:gd name="connsiteX1" fmla="*/ 38394 w 713481"/>
                  <a:gd name="connsiteY1" fmla="*/ 239960 h 921446"/>
                  <a:gd name="connsiteX2" fmla="*/ 124779 w 713481"/>
                  <a:gd name="connsiteY2" fmla="*/ 207965 h 921446"/>
                  <a:gd name="connsiteX3" fmla="*/ 217564 w 713481"/>
                  <a:gd name="connsiteY3" fmla="*/ 207965 h 921446"/>
                  <a:gd name="connsiteX4" fmla="*/ 287952 w 713481"/>
                  <a:gd name="connsiteY4" fmla="*/ 220763 h 921446"/>
                  <a:gd name="connsiteX5" fmla="*/ 329545 w 713481"/>
                  <a:gd name="connsiteY5" fmla="*/ 268755 h 921446"/>
                  <a:gd name="connsiteX6" fmla="*/ 524713 w 713481"/>
                  <a:gd name="connsiteY6" fmla="*/ 623896 h 921446"/>
                  <a:gd name="connsiteX7" fmla="*/ 524713 w 713481"/>
                  <a:gd name="connsiteY7" fmla="*/ 0 h 921446"/>
                  <a:gd name="connsiteX8" fmla="*/ 713481 w 713481"/>
                  <a:gd name="connsiteY8" fmla="*/ 0 h 921446"/>
                  <a:gd name="connsiteX9" fmla="*/ 713481 w 713481"/>
                  <a:gd name="connsiteY9" fmla="*/ 707083 h 921446"/>
                  <a:gd name="connsiteX10" fmla="*/ 668689 w 713481"/>
                  <a:gd name="connsiteY10" fmla="*/ 870255 h 921446"/>
                  <a:gd name="connsiteX11" fmla="*/ 524713 w 713481"/>
                  <a:gd name="connsiteY11" fmla="*/ 921447 h 921446"/>
                  <a:gd name="connsiteX12" fmla="*/ 185569 w 713481"/>
                  <a:gd name="connsiteY12" fmla="*/ 921447 h 921446"/>
                  <a:gd name="connsiteX13" fmla="*/ 99184 w 713481"/>
                  <a:gd name="connsiteY13" fmla="*/ 908649 h 921446"/>
                  <a:gd name="connsiteX14" fmla="*/ 41593 w 713481"/>
                  <a:gd name="connsiteY14" fmla="*/ 873455 h 921446"/>
                  <a:gd name="connsiteX15" fmla="*/ 9598 w 713481"/>
                  <a:gd name="connsiteY15" fmla="*/ 806266 h 921446"/>
                  <a:gd name="connsiteX16" fmla="*/ 0 w 713481"/>
                  <a:gd name="connsiteY16" fmla="*/ 707083 h 921446"/>
                  <a:gd name="connsiteX17" fmla="*/ 0 w 713481"/>
                  <a:gd name="connsiteY17" fmla="*/ 335944 h 921446"/>
                  <a:gd name="connsiteX18" fmla="*/ 188769 w 713481"/>
                  <a:gd name="connsiteY18" fmla="*/ 751875 h 921446"/>
                  <a:gd name="connsiteX19" fmla="*/ 249558 w 713481"/>
                  <a:gd name="connsiteY19" fmla="*/ 809466 h 921446"/>
                  <a:gd name="connsiteX20" fmla="*/ 454325 w 713481"/>
                  <a:gd name="connsiteY20" fmla="*/ 809466 h 921446"/>
                  <a:gd name="connsiteX21" fmla="*/ 476721 w 713481"/>
                  <a:gd name="connsiteY21" fmla="*/ 806266 h 921446"/>
                  <a:gd name="connsiteX22" fmla="*/ 495917 w 713481"/>
                  <a:gd name="connsiteY22" fmla="*/ 796668 h 921446"/>
                  <a:gd name="connsiteX23" fmla="*/ 249558 w 713481"/>
                  <a:gd name="connsiteY23" fmla="*/ 358340 h 921446"/>
                  <a:gd name="connsiteX24" fmla="*/ 217564 w 713481"/>
                  <a:gd name="connsiteY24" fmla="*/ 335944 h 921446"/>
                  <a:gd name="connsiteX25" fmla="*/ 185569 w 713481"/>
                  <a:gd name="connsiteY25" fmla="*/ 374338 h 921446"/>
                  <a:gd name="connsiteX26" fmla="*/ 185569 w 713481"/>
                  <a:gd name="connsiteY26" fmla="*/ 751875 h 92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3481" h="921446">
                    <a:moveTo>
                      <a:pt x="3200" y="335944"/>
                    </a:moveTo>
                    <a:cubicBezTo>
                      <a:pt x="3200" y="294351"/>
                      <a:pt x="15997" y="262356"/>
                      <a:pt x="38394" y="239960"/>
                    </a:cubicBezTo>
                    <a:cubicBezTo>
                      <a:pt x="60790" y="217564"/>
                      <a:pt x="89585" y="207965"/>
                      <a:pt x="124779" y="207965"/>
                    </a:cubicBezTo>
                    <a:lnTo>
                      <a:pt x="217564" y="207965"/>
                    </a:lnTo>
                    <a:cubicBezTo>
                      <a:pt x="249558" y="207965"/>
                      <a:pt x="271955" y="211165"/>
                      <a:pt x="287952" y="220763"/>
                    </a:cubicBezTo>
                    <a:cubicBezTo>
                      <a:pt x="303949" y="230362"/>
                      <a:pt x="316747" y="246359"/>
                      <a:pt x="329545" y="268755"/>
                    </a:cubicBezTo>
                    <a:lnTo>
                      <a:pt x="524713" y="623896"/>
                    </a:lnTo>
                    <a:lnTo>
                      <a:pt x="524713" y="0"/>
                    </a:lnTo>
                    <a:lnTo>
                      <a:pt x="713481" y="0"/>
                    </a:lnTo>
                    <a:lnTo>
                      <a:pt x="713481" y="707083"/>
                    </a:lnTo>
                    <a:cubicBezTo>
                      <a:pt x="713481" y="783870"/>
                      <a:pt x="697484" y="838261"/>
                      <a:pt x="668689" y="870255"/>
                    </a:cubicBezTo>
                    <a:cubicBezTo>
                      <a:pt x="639893" y="902250"/>
                      <a:pt x="591901" y="921447"/>
                      <a:pt x="524713" y="921447"/>
                    </a:cubicBezTo>
                    <a:lnTo>
                      <a:pt x="185569" y="921447"/>
                    </a:lnTo>
                    <a:cubicBezTo>
                      <a:pt x="150375" y="921447"/>
                      <a:pt x="121580" y="918247"/>
                      <a:pt x="99184" y="908649"/>
                    </a:cubicBezTo>
                    <a:cubicBezTo>
                      <a:pt x="76787" y="902250"/>
                      <a:pt x="57590" y="889452"/>
                      <a:pt x="41593" y="873455"/>
                    </a:cubicBezTo>
                    <a:cubicBezTo>
                      <a:pt x="25596" y="857458"/>
                      <a:pt x="15997" y="835061"/>
                      <a:pt x="9598" y="806266"/>
                    </a:cubicBezTo>
                    <a:cubicBezTo>
                      <a:pt x="3200" y="777471"/>
                      <a:pt x="0" y="745476"/>
                      <a:pt x="0" y="707083"/>
                    </a:cubicBezTo>
                    <a:lnTo>
                      <a:pt x="0" y="335944"/>
                    </a:lnTo>
                    <a:close/>
                    <a:moveTo>
                      <a:pt x="188769" y="751875"/>
                    </a:moveTo>
                    <a:cubicBezTo>
                      <a:pt x="188769" y="790269"/>
                      <a:pt x="207965" y="809466"/>
                      <a:pt x="249558" y="809466"/>
                    </a:cubicBezTo>
                    <a:lnTo>
                      <a:pt x="454325" y="809466"/>
                    </a:lnTo>
                    <a:cubicBezTo>
                      <a:pt x="463923" y="809466"/>
                      <a:pt x="470322" y="809466"/>
                      <a:pt x="476721" y="806266"/>
                    </a:cubicBezTo>
                    <a:cubicBezTo>
                      <a:pt x="483120" y="806266"/>
                      <a:pt x="489518" y="803067"/>
                      <a:pt x="495917" y="796668"/>
                    </a:cubicBezTo>
                    <a:lnTo>
                      <a:pt x="249558" y="358340"/>
                    </a:lnTo>
                    <a:cubicBezTo>
                      <a:pt x="239960" y="342343"/>
                      <a:pt x="230362" y="335944"/>
                      <a:pt x="217564" y="335944"/>
                    </a:cubicBezTo>
                    <a:cubicBezTo>
                      <a:pt x="198367" y="335944"/>
                      <a:pt x="185569" y="348742"/>
                      <a:pt x="185569" y="374338"/>
                    </a:cubicBezTo>
                    <a:lnTo>
                      <a:pt x="185569" y="751875"/>
                    </a:lnTo>
                    <a:close/>
                  </a:path>
                </a:pathLst>
              </a:custGeom>
              <a:solidFill>
                <a:schemeClr val="bg1"/>
              </a:solidFill>
              <a:ln w="3198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CAB4D32-460F-3E9E-D402-E4002166B06C}"/>
                  </a:ext>
                </a:extLst>
              </p:cNvPr>
              <p:cNvSpPr/>
              <p:nvPr/>
            </p:nvSpPr>
            <p:spPr>
              <a:xfrm>
                <a:off x="8073270" y="3080257"/>
                <a:ext cx="694284" cy="713481"/>
              </a:xfrm>
              <a:custGeom>
                <a:avLst/>
                <a:gdLst>
                  <a:gd name="connsiteX0" fmla="*/ 508715 w 694284"/>
                  <a:gd name="connsiteY0" fmla="*/ 0 h 713481"/>
                  <a:gd name="connsiteX1" fmla="*/ 694284 w 694284"/>
                  <a:gd name="connsiteY1" fmla="*/ 0 h 713481"/>
                  <a:gd name="connsiteX2" fmla="*/ 694284 w 694284"/>
                  <a:gd name="connsiteY2" fmla="*/ 518314 h 713481"/>
                  <a:gd name="connsiteX3" fmla="*/ 684686 w 694284"/>
                  <a:gd name="connsiteY3" fmla="*/ 607899 h 713481"/>
                  <a:gd name="connsiteX4" fmla="*/ 652691 w 694284"/>
                  <a:gd name="connsiteY4" fmla="*/ 668689 h 713481"/>
                  <a:gd name="connsiteX5" fmla="*/ 595100 w 694284"/>
                  <a:gd name="connsiteY5" fmla="*/ 703883 h 713481"/>
                  <a:gd name="connsiteX6" fmla="*/ 508715 w 694284"/>
                  <a:gd name="connsiteY6" fmla="*/ 713482 h 713481"/>
                  <a:gd name="connsiteX7" fmla="*/ 185569 w 694284"/>
                  <a:gd name="connsiteY7" fmla="*/ 713482 h 713481"/>
                  <a:gd name="connsiteX8" fmla="*/ 99183 w 694284"/>
                  <a:gd name="connsiteY8" fmla="*/ 703883 h 713481"/>
                  <a:gd name="connsiteX9" fmla="*/ 41593 w 694284"/>
                  <a:gd name="connsiteY9" fmla="*/ 668689 h 713481"/>
                  <a:gd name="connsiteX10" fmla="*/ 9598 w 694284"/>
                  <a:gd name="connsiteY10" fmla="*/ 607899 h 713481"/>
                  <a:gd name="connsiteX11" fmla="*/ 0 w 694284"/>
                  <a:gd name="connsiteY11" fmla="*/ 518314 h 713481"/>
                  <a:gd name="connsiteX12" fmla="*/ 0 w 694284"/>
                  <a:gd name="connsiteY12" fmla="*/ 0 h 713481"/>
                  <a:gd name="connsiteX13" fmla="*/ 185569 w 694284"/>
                  <a:gd name="connsiteY13" fmla="*/ 0 h 713481"/>
                  <a:gd name="connsiteX14" fmla="*/ 185569 w 694284"/>
                  <a:gd name="connsiteY14" fmla="*/ 547109 h 713481"/>
                  <a:gd name="connsiteX15" fmla="*/ 243159 w 694284"/>
                  <a:gd name="connsiteY15" fmla="*/ 604700 h 713481"/>
                  <a:gd name="connsiteX16" fmla="*/ 451124 w 694284"/>
                  <a:gd name="connsiteY16" fmla="*/ 604700 h 713481"/>
                  <a:gd name="connsiteX17" fmla="*/ 508715 w 694284"/>
                  <a:gd name="connsiteY17" fmla="*/ 547109 h 713481"/>
                  <a:gd name="connsiteX18" fmla="*/ 508715 w 694284"/>
                  <a:gd name="connsiteY18" fmla="*/ 0 h 71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284" h="713481">
                    <a:moveTo>
                      <a:pt x="508715" y="0"/>
                    </a:moveTo>
                    <a:lnTo>
                      <a:pt x="694284" y="0"/>
                    </a:lnTo>
                    <a:lnTo>
                      <a:pt x="694284" y="518314"/>
                    </a:lnTo>
                    <a:cubicBezTo>
                      <a:pt x="694284" y="553508"/>
                      <a:pt x="691084" y="585503"/>
                      <a:pt x="684686" y="607899"/>
                    </a:cubicBezTo>
                    <a:cubicBezTo>
                      <a:pt x="678287" y="633495"/>
                      <a:pt x="668688" y="652692"/>
                      <a:pt x="652691" y="668689"/>
                    </a:cubicBezTo>
                    <a:cubicBezTo>
                      <a:pt x="636694" y="684686"/>
                      <a:pt x="617497" y="694285"/>
                      <a:pt x="595100" y="703883"/>
                    </a:cubicBezTo>
                    <a:cubicBezTo>
                      <a:pt x="572704" y="713482"/>
                      <a:pt x="543909" y="713482"/>
                      <a:pt x="508715" y="713482"/>
                    </a:cubicBezTo>
                    <a:lnTo>
                      <a:pt x="185569" y="713482"/>
                    </a:lnTo>
                    <a:cubicBezTo>
                      <a:pt x="150375" y="713482"/>
                      <a:pt x="121580" y="710282"/>
                      <a:pt x="99183" y="703883"/>
                    </a:cubicBezTo>
                    <a:cubicBezTo>
                      <a:pt x="76787" y="697484"/>
                      <a:pt x="57590" y="684686"/>
                      <a:pt x="41593" y="668689"/>
                    </a:cubicBezTo>
                    <a:cubicBezTo>
                      <a:pt x="25596" y="652692"/>
                      <a:pt x="15997" y="633495"/>
                      <a:pt x="9598" y="607899"/>
                    </a:cubicBezTo>
                    <a:cubicBezTo>
                      <a:pt x="3199" y="582303"/>
                      <a:pt x="0" y="553508"/>
                      <a:pt x="0" y="518314"/>
                    </a:cubicBezTo>
                    <a:lnTo>
                      <a:pt x="0" y="0"/>
                    </a:lnTo>
                    <a:lnTo>
                      <a:pt x="185569" y="0"/>
                    </a:lnTo>
                    <a:lnTo>
                      <a:pt x="185569" y="547109"/>
                    </a:lnTo>
                    <a:cubicBezTo>
                      <a:pt x="185569" y="585503"/>
                      <a:pt x="204766" y="604700"/>
                      <a:pt x="243159" y="604700"/>
                    </a:cubicBezTo>
                    <a:lnTo>
                      <a:pt x="451124" y="604700"/>
                    </a:lnTo>
                    <a:cubicBezTo>
                      <a:pt x="489518" y="604700"/>
                      <a:pt x="508715" y="585503"/>
                      <a:pt x="508715" y="547109"/>
                    </a:cubicBezTo>
                    <a:lnTo>
                      <a:pt x="508715" y="0"/>
                    </a:lnTo>
                    <a:close/>
                  </a:path>
                </a:pathLst>
              </a:custGeom>
              <a:solidFill>
                <a:schemeClr val="bg1"/>
              </a:solidFill>
              <a:ln w="3198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9057E36-19F0-580A-E648-126662644365}"/>
                  </a:ext>
                </a:extLst>
              </p:cNvPr>
              <p:cNvSpPr/>
              <p:nvPr/>
            </p:nvSpPr>
            <p:spPr>
              <a:xfrm>
                <a:off x="8891242" y="3080257"/>
                <a:ext cx="700683" cy="716680"/>
              </a:xfrm>
              <a:custGeom>
                <a:avLst/>
                <a:gdLst>
                  <a:gd name="connsiteX0" fmla="*/ 511914 w 700683"/>
                  <a:gd name="connsiteY0" fmla="*/ 463923 h 716680"/>
                  <a:gd name="connsiteX1" fmla="*/ 454324 w 700683"/>
                  <a:gd name="connsiteY1" fmla="*/ 406333 h 716680"/>
                  <a:gd name="connsiteX2" fmla="*/ 166372 w 700683"/>
                  <a:gd name="connsiteY2" fmla="*/ 406333 h 716680"/>
                  <a:gd name="connsiteX3" fmla="*/ 0 w 700683"/>
                  <a:gd name="connsiteY3" fmla="*/ 236761 h 716680"/>
                  <a:gd name="connsiteX4" fmla="*/ 0 w 700683"/>
                  <a:gd name="connsiteY4" fmla="*/ 169572 h 716680"/>
                  <a:gd name="connsiteX5" fmla="*/ 41593 w 700683"/>
                  <a:gd name="connsiteY5" fmla="*/ 41593 h 716680"/>
                  <a:gd name="connsiteX6" fmla="*/ 166372 w 700683"/>
                  <a:gd name="connsiteY6" fmla="*/ 0 h 716680"/>
                  <a:gd name="connsiteX7" fmla="*/ 668689 w 700683"/>
                  <a:gd name="connsiteY7" fmla="*/ 0 h 716680"/>
                  <a:gd name="connsiteX8" fmla="*/ 668689 w 700683"/>
                  <a:gd name="connsiteY8" fmla="*/ 108782 h 716680"/>
                  <a:gd name="connsiteX9" fmla="*/ 246359 w 700683"/>
                  <a:gd name="connsiteY9" fmla="*/ 108782 h 716680"/>
                  <a:gd name="connsiteX10" fmla="*/ 188769 w 700683"/>
                  <a:gd name="connsiteY10" fmla="*/ 166372 h 716680"/>
                  <a:gd name="connsiteX11" fmla="*/ 188769 w 700683"/>
                  <a:gd name="connsiteY11" fmla="*/ 236761 h 716680"/>
                  <a:gd name="connsiteX12" fmla="*/ 246359 w 700683"/>
                  <a:gd name="connsiteY12" fmla="*/ 297551 h 716680"/>
                  <a:gd name="connsiteX13" fmla="*/ 534311 w 700683"/>
                  <a:gd name="connsiteY13" fmla="*/ 297551 h 716680"/>
                  <a:gd name="connsiteX14" fmla="*/ 700683 w 700683"/>
                  <a:gd name="connsiteY14" fmla="*/ 467122 h 716680"/>
                  <a:gd name="connsiteX15" fmla="*/ 700683 w 700683"/>
                  <a:gd name="connsiteY15" fmla="*/ 547109 h 716680"/>
                  <a:gd name="connsiteX16" fmla="*/ 659090 w 700683"/>
                  <a:gd name="connsiteY16" fmla="*/ 675088 h 716680"/>
                  <a:gd name="connsiteX17" fmla="*/ 534311 w 700683"/>
                  <a:gd name="connsiteY17" fmla="*/ 716681 h 716680"/>
                  <a:gd name="connsiteX18" fmla="*/ 22396 w 700683"/>
                  <a:gd name="connsiteY18" fmla="*/ 716681 h 716680"/>
                  <a:gd name="connsiteX19" fmla="*/ 22396 w 700683"/>
                  <a:gd name="connsiteY19" fmla="*/ 607899 h 716680"/>
                  <a:gd name="connsiteX20" fmla="*/ 454324 w 700683"/>
                  <a:gd name="connsiteY20" fmla="*/ 607899 h 716680"/>
                  <a:gd name="connsiteX21" fmla="*/ 511914 w 700683"/>
                  <a:gd name="connsiteY21" fmla="*/ 550309 h 716680"/>
                  <a:gd name="connsiteX22" fmla="*/ 511914 w 700683"/>
                  <a:gd name="connsiteY22" fmla="*/ 463923 h 7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0683" h="716680">
                    <a:moveTo>
                      <a:pt x="511914" y="463923"/>
                    </a:moveTo>
                    <a:cubicBezTo>
                      <a:pt x="511914" y="425529"/>
                      <a:pt x="492718" y="406333"/>
                      <a:pt x="454324" y="406333"/>
                    </a:cubicBezTo>
                    <a:lnTo>
                      <a:pt x="166372" y="406333"/>
                    </a:lnTo>
                    <a:cubicBezTo>
                      <a:pt x="54391" y="406333"/>
                      <a:pt x="0" y="348742"/>
                      <a:pt x="0" y="236761"/>
                    </a:cubicBezTo>
                    <a:lnTo>
                      <a:pt x="0" y="169572"/>
                    </a:lnTo>
                    <a:cubicBezTo>
                      <a:pt x="0" y="111981"/>
                      <a:pt x="12798" y="70388"/>
                      <a:pt x="41593" y="41593"/>
                    </a:cubicBezTo>
                    <a:cubicBezTo>
                      <a:pt x="70388" y="15997"/>
                      <a:pt x="111981" y="0"/>
                      <a:pt x="166372" y="0"/>
                    </a:cubicBezTo>
                    <a:lnTo>
                      <a:pt x="668689" y="0"/>
                    </a:lnTo>
                    <a:lnTo>
                      <a:pt x="668689" y="108782"/>
                    </a:lnTo>
                    <a:lnTo>
                      <a:pt x="246359" y="108782"/>
                    </a:lnTo>
                    <a:cubicBezTo>
                      <a:pt x="207965" y="108782"/>
                      <a:pt x="188769" y="127979"/>
                      <a:pt x="188769" y="166372"/>
                    </a:cubicBezTo>
                    <a:lnTo>
                      <a:pt x="188769" y="236761"/>
                    </a:lnTo>
                    <a:cubicBezTo>
                      <a:pt x="188769" y="275154"/>
                      <a:pt x="207965" y="297551"/>
                      <a:pt x="246359" y="297551"/>
                    </a:cubicBezTo>
                    <a:lnTo>
                      <a:pt x="534311" y="297551"/>
                    </a:lnTo>
                    <a:cubicBezTo>
                      <a:pt x="646292" y="297551"/>
                      <a:pt x="700683" y="355141"/>
                      <a:pt x="700683" y="467122"/>
                    </a:cubicBezTo>
                    <a:lnTo>
                      <a:pt x="700683" y="547109"/>
                    </a:lnTo>
                    <a:cubicBezTo>
                      <a:pt x="700683" y="604700"/>
                      <a:pt x="687885" y="646293"/>
                      <a:pt x="659090" y="675088"/>
                    </a:cubicBezTo>
                    <a:cubicBezTo>
                      <a:pt x="630295" y="703883"/>
                      <a:pt x="588702" y="716681"/>
                      <a:pt x="534311" y="716681"/>
                    </a:cubicBezTo>
                    <a:lnTo>
                      <a:pt x="22396" y="716681"/>
                    </a:lnTo>
                    <a:lnTo>
                      <a:pt x="22396" y="607899"/>
                    </a:lnTo>
                    <a:lnTo>
                      <a:pt x="454324" y="607899"/>
                    </a:lnTo>
                    <a:cubicBezTo>
                      <a:pt x="492718" y="607899"/>
                      <a:pt x="511914" y="588702"/>
                      <a:pt x="511914" y="550309"/>
                    </a:cubicBezTo>
                    <a:lnTo>
                      <a:pt x="511914" y="463923"/>
                    </a:lnTo>
                    <a:close/>
                  </a:path>
                </a:pathLst>
              </a:custGeom>
              <a:solidFill>
                <a:schemeClr val="bg1"/>
              </a:solidFill>
              <a:ln w="31987"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E27572F9-7F30-351E-4517-4D6F9762F5CB}"/>
                </a:ext>
              </a:extLst>
            </p:cNvPr>
            <p:cNvSpPr/>
            <p:nvPr/>
          </p:nvSpPr>
          <p:spPr>
            <a:xfrm>
              <a:off x="736894" y="2869093"/>
              <a:ext cx="1551741" cy="931045"/>
            </a:xfrm>
            <a:custGeom>
              <a:avLst/>
              <a:gdLst>
                <a:gd name="connsiteX0" fmla="*/ 0 w 1551741"/>
                <a:gd name="connsiteY0" fmla="*/ 924646 h 931045"/>
                <a:gd name="connsiteX1" fmla="*/ 537510 w 1551741"/>
                <a:gd name="connsiteY1" fmla="*/ 0 h 931045"/>
                <a:gd name="connsiteX2" fmla="*/ 777470 w 1551741"/>
                <a:gd name="connsiteY2" fmla="*/ 409532 h 931045"/>
                <a:gd name="connsiteX3" fmla="*/ 1014231 w 1551741"/>
                <a:gd name="connsiteY3" fmla="*/ 0 h 931045"/>
                <a:gd name="connsiteX4" fmla="*/ 1551741 w 1551741"/>
                <a:gd name="connsiteY4" fmla="*/ 927846 h 931045"/>
                <a:gd name="connsiteX5" fmla="*/ 915047 w 1551741"/>
                <a:gd name="connsiteY5" fmla="*/ 927846 h 931045"/>
                <a:gd name="connsiteX6" fmla="*/ 854258 w 1551741"/>
                <a:gd name="connsiteY6" fmla="*/ 822263 h 931045"/>
                <a:gd name="connsiteX7" fmla="*/ 1014231 w 1551741"/>
                <a:gd name="connsiteY7" fmla="*/ 550309 h 931045"/>
                <a:gd name="connsiteX8" fmla="*/ 1094218 w 1551741"/>
                <a:gd name="connsiteY8" fmla="*/ 687886 h 931045"/>
                <a:gd name="connsiteX9" fmla="*/ 1036627 w 1551741"/>
                <a:gd name="connsiteY9" fmla="*/ 790269 h 931045"/>
                <a:gd name="connsiteX10" fmla="*/ 1311781 w 1551741"/>
                <a:gd name="connsiteY10" fmla="*/ 790269 h 931045"/>
                <a:gd name="connsiteX11" fmla="*/ 1014231 w 1551741"/>
                <a:gd name="connsiteY11" fmla="*/ 275154 h 931045"/>
                <a:gd name="connsiteX12" fmla="*/ 777470 w 1551741"/>
                <a:gd name="connsiteY12" fmla="*/ 687886 h 931045"/>
                <a:gd name="connsiteX13" fmla="*/ 537510 w 1551741"/>
                <a:gd name="connsiteY13" fmla="*/ 275154 h 931045"/>
                <a:gd name="connsiteX14" fmla="*/ 243159 w 1551741"/>
                <a:gd name="connsiteY14" fmla="*/ 793468 h 931045"/>
                <a:gd name="connsiteX15" fmla="*/ 521513 w 1551741"/>
                <a:gd name="connsiteY15" fmla="*/ 793468 h 931045"/>
                <a:gd name="connsiteX16" fmla="*/ 460723 w 1551741"/>
                <a:gd name="connsiteY16" fmla="*/ 691085 h 931045"/>
                <a:gd name="connsiteX17" fmla="*/ 537510 w 1551741"/>
                <a:gd name="connsiteY17" fmla="*/ 556708 h 931045"/>
                <a:gd name="connsiteX18" fmla="*/ 697484 w 1551741"/>
                <a:gd name="connsiteY18" fmla="*/ 825463 h 931045"/>
                <a:gd name="connsiteX19" fmla="*/ 639893 w 1551741"/>
                <a:gd name="connsiteY19" fmla="*/ 931045 h 931045"/>
                <a:gd name="connsiteX20" fmla="*/ 0 w 1551741"/>
                <a:gd name="connsiteY20" fmla="*/ 924646 h 931045"/>
                <a:gd name="connsiteX21" fmla="*/ 0 w 1551741"/>
                <a:gd name="connsiteY21" fmla="*/ 924646 h 9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1741" h="931045">
                  <a:moveTo>
                    <a:pt x="0" y="924646"/>
                  </a:moveTo>
                  <a:cubicBezTo>
                    <a:pt x="179170" y="617497"/>
                    <a:pt x="358340" y="307149"/>
                    <a:pt x="537510" y="0"/>
                  </a:cubicBezTo>
                  <a:cubicBezTo>
                    <a:pt x="617497" y="137577"/>
                    <a:pt x="697484" y="275154"/>
                    <a:pt x="777470" y="409532"/>
                  </a:cubicBezTo>
                  <a:cubicBezTo>
                    <a:pt x="857457" y="271955"/>
                    <a:pt x="937444" y="134378"/>
                    <a:pt x="1014231" y="0"/>
                  </a:cubicBezTo>
                  <a:cubicBezTo>
                    <a:pt x="1193401" y="310348"/>
                    <a:pt x="1372571" y="617497"/>
                    <a:pt x="1551741" y="927846"/>
                  </a:cubicBezTo>
                  <a:cubicBezTo>
                    <a:pt x="1340576" y="927846"/>
                    <a:pt x="1129412" y="927846"/>
                    <a:pt x="915047" y="927846"/>
                  </a:cubicBezTo>
                  <a:cubicBezTo>
                    <a:pt x="895851" y="892652"/>
                    <a:pt x="873454" y="857458"/>
                    <a:pt x="854258" y="822263"/>
                  </a:cubicBezTo>
                  <a:cubicBezTo>
                    <a:pt x="908648" y="732678"/>
                    <a:pt x="959840" y="639894"/>
                    <a:pt x="1014231" y="550309"/>
                  </a:cubicBezTo>
                  <a:cubicBezTo>
                    <a:pt x="1039827" y="595101"/>
                    <a:pt x="1068622" y="639894"/>
                    <a:pt x="1094218" y="687886"/>
                  </a:cubicBezTo>
                  <a:cubicBezTo>
                    <a:pt x="1075021" y="723080"/>
                    <a:pt x="1055824" y="758274"/>
                    <a:pt x="1036627" y="790269"/>
                  </a:cubicBezTo>
                  <a:cubicBezTo>
                    <a:pt x="1129412" y="790269"/>
                    <a:pt x="1222196" y="790269"/>
                    <a:pt x="1311781" y="790269"/>
                  </a:cubicBezTo>
                  <a:cubicBezTo>
                    <a:pt x="1212598" y="617497"/>
                    <a:pt x="1113414" y="447926"/>
                    <a:pt x="1014231" y="275154"/>
                  </a:cubicBezTo>
                  <a:cubicBezTo>
                    <a:pt x="934244" y="412731"/>
                    <a:pt x="857457" y="550309"/>
                    <a:pt x="777470" y="687886"/>
                  </a:cubicBezTo>
                  <a:cubicBezTo>
                    <a:pt x="697484" y="550309"/>
                    <a:pt x="617497" y="412731"/>
                    <a:pt x="537510" y="275154"/>
                  </a:cubicBezTo>
                  <a:cubicBezTo>
                    <a:pt x="438327" y="447926"/>
                    <a:pt x="339143" y="620697"/>
                    <a:pt x="243159" y="793468"/>
                  </a:cubicBezTo>
                  <a:cubicBezTo>
                    <a:pt x="335944" y="793468"/>
                    <a:pt x="428728" y="793468"/>
                    <a:pt x="521513" y="793468"/>
                  </a:cubicBezTo>
                  <a:cubicBezTo>
                    <a:pt x="502316" y="758274"/>
                    <a:pt x="483119" y="723080"/>
                    <a:pt x="460723" y="691085"/>
                  </a:cubicBezTo>
                  <a:cubicBezTo>
                    <a:pt x="486319" y="646293"/>
                    <a:pt x="511915" y="601500"/>
                    <a:pt x="537510" y="556708"/>
                  </a:cubicBezTo>
                  <a:cubicBezTo>
                    <a:pt x="591901" y="646293"/>
                    <a:pt x="643093" y="735878"/>
                    <a:pt x="697484" y="825463"/>
                  </a:cubicBezTo>
                  <a:cubicBezTo>
                    <a:pt x="678287" y="860657"/>
                    <a:pt x="659090" y="895851"/>
                    <a:pt x="639893" y="931045"/>
                  </a:cubicBezTo>
                  <a:cubicBezTo>
                    <a:pt x="425529" y="924646"/>
                    <a:pt x="214364" y="924646"/>
                    <a:pt x="0" y="924646"/>
                  </a:cubicBezTo>
                  <a:lnTo>
                    <a:pt x="0" y="924646"/>
                  </a:lnTo>
                  <a:close/>
                </a:path>
              </a:pathLst>
            </a:custGeom>
            <a:solidFill>
              <a:schemeClr val="accent1"/>
            </a:solidFill>
            <a:ln w="31987" cap="flat">
              <a:noFill/>
              <a:prstDash val="solid"/>
              <a:miter/>
            </a:ln>
          </p:spPr>
          <p:txBody>
            <a:bodyPr rtlCol="0" anchor="ctr"/>
            <a:lstStyle/>
            <a:p>
              <a:endParaRPr lang="en-US"/>
            </a:p>
          </p:txBody>
        </p:sp>
      </p:grpSp>
    </p:spTree>
    <p:extLst>
      <p:ext uri="{BB962C8B-B14F-4D97-AF65-F5344CB8AC3E}">
        <p14:creationId xmlns:p14="http://schemas.microsoft.com/office/powerpoint/2010/main" val="23947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21C6AB-6F28-DB6A-2854-C29F3A1C8EBE}"/>
              </a:ext>
            </a:extLst>
          </p:cNvPr>
          <p:cNvSpPr/>
          <p:nvPr/>
        </p:nvSpPr>
        <p:spPr>
          <a:xfrm>
            <a:off x="0" y="1"/>
            <a:ext cx="12192000" cy="6858000"/>
          </a:xfrm>
          <a:prstGeom prst="rect">
            <a:avLst/>
          </a:prstGeom>
          <a:blipFill dpi="0" rotWithShape="1">
            <a:blip r:embed="rId2">
              <a:alphaModFix amt="2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EDC058-0FF9-2ED1-E6EF-A320086CBCDE}"/>
              </a:ext>
            </a:extLst>
          </p:cNvPr>
          <p:cNvSpPr/>
          <p:nvPr/>
        </p:nvSpPr>
        <p:spPr>
          <a:xfrm>
            <a:off x="2395958" y="2488557"/>
            <a:ext cx="9796041" cy="2402454"/>
          </a:xfrm>
          <a:prstGeom prst="rect">
            <a:avLst/>
          </a:prstGeom>
          <a:solidFill>
            <a:schemeClr val="accent1"/>
          </a:solidFill>
          <a:ln>
            <a:noFill/>
          </a:ln>
          <a:effectLst>
            <a:outerShdw blurRad="114300" dist="12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940FB17-DFBF-7A63-4C48-F2B4BB6B6937}"/>
              </a:ext>
            </a:extLst>
          </p:cNvPr>
          <p:cNvSpPr/>
          <p:nvPr/>
        </p:nvSpPr>
        <p:spPr>
          <a:xfrm>
            <a:off x="3179233" y="2486703"/>
            <a:ext cx="5381443" cy="2406163"/>
          </a:xfrm>
          <a:custGeom>
            <a:avLst/>
            <a:gdLst>
              <a:gd name="connsiteX0" fmla="*/ 1384059 w 5381443"/>
              <a:gd name="connsiteY0" fmla="*/ 0 h 2406163"/>
              <a:gd name="connsiteX1" fmla="*/ 2346286 w 5381443"/>
              <a:gd name="connsiteY1" fmla="*/ 0 h 2406163"/>
              <a:gd name="connsiteX2" fmla="*/ 2449578 w 5381443"/>
              <a:gd name="connsiteY2" fmla="*/ 177618 h 2406163"/>
              <a:gd name="connsiteX3" fmla="*/ 2689824 w 5381443"/>
              <a:gd name="connsiteY3" fmla="*/ 587705 h 2406163"/>
              <a:gd name="connsiteX4" fmla="*/ 2953297 w 5381443"/>
              <a:gd name="connsiteY4" fmla="*/ 134795 h 2406163"/>
              <a:gd name="connsiteX5" fmla="*/ 3031405 w 5381443"/>
              <a:gd name="connsiteY5" fmla="*/ 0 h 2406163"/>
              <a:gd name="connsiteX6" fmla="*/ 3996226 w 5381443"/>
              <a:gd name="connsiteY6" fmla="*/ 0 h 2406163"/>
              <a:gd name="connsiteX7" fmla="*/ 4212593 w 5381443"/>
              <a:gd name="connsiteY7" fmla="*/ 374315 h 2406163"/>
              <a:gd name="connsiteX8" fmla="*/ 5350679 w 5381443"/>
              <a:gd name="connsiteY8" fmla="*/ 2330401 h 2406163"/>
              <a:gd name="connsiteX9" fmla="*/ 5381163 w 5381443"/>
              <a:gd name="connsiteY9" fmla="*/ 2402981 h 2406163"/>
              <a:gd name="connsiteX10" fmla="*/ 3165962 w 5381443"/>
              <a:gd name="connsiteY10" fmla="*/ 2402981 h 2406163"/>
              <a:gd name="connsiteX11" fmla="*/ 2983054 w 5381443"/>
              <a:gd name="connsiteY11" fmla="*/ 2081444 h 2406163"/>
              <a:gd name="connsiteX12" fmla="*/ 2976523 w 5381443"/>
              <a:gd name="connsiteY12" fmla="*/ 1992893 h 2406163"/>
              <a:gd name="connsiteX13" fmla="*/ 3471532 w 5381443"/>
              <a:gd name="connsiteY13" fmla="*/ 1142959 h 2406163"/>
              <a:gd name="connsiteX14" fmla="*/ 3560083 w 5381443"/>
              <a:gd name="connsiteY14" fmla="*/ 1142959 h 2406163"/>
              <a:gd name="connsiteX15" fmla="*/ 3783633 w 5381443"/>
              <a:gd name="connsiteY15" fmla="*/ 1523288 h 2406163"/>
              <a:gd name="connsiteX16" fmla="*/ 3776375 w 5381443"/>
              <a:gd name="connsiteY16" fmla="*/ 1610387 h 2406163"/>
              <a:gd name="connsiteX17" fmla="*/ 3656616 w 5381443"/>
              <a:gd name="connsiteY17" fmla="*/ 1823052 h 2406163"/>
              <a:gd name="connsiteX18" fmla="*/ 3703068 w 5381443"/>
              <a:gd name="connsiteY18" fmla="*/ 1907248 h 2406163"/>
              <a:gd name="connsiteX19" fmla="*/ 4534133 w 5381443"/>
              <a:gd name="connsiteY19" fmla="*/ 1907248 h 2406163"/>
              <a:gd name="connsiteX20" fmla="*/ 4306225 w 5381443"/>
              <a:gd name="connsiteY20" fmla="*/ 1513852 h 2406163"/>
              <a:gd name="connsiteX21" fmla="*/ 3557179 w 5381443"/>
              <a:gd name="connsiteY21" fmla="*/ 220440 h 2406163"/>
              <a:gd name="connsiteX22" fmla="*/ 3484596 w 5381443"/>
              <a:gd name="connsiteY22" fmla="*/ 214633 h 2406163"/>
              <a:gd name="connsiteX23" fmla="*/ 3171768 w 5381443"/>
              <a:gd name="connsiteY23" fmla="*/ 761176 h 2406163"/>
              <a:gd name="connsiteX24" fmla="*/ 2742809 w 5381443"/>
              <a:gd name="connsiteY24" fmla="*/ 1511675 h 2406163"/>
              <a:gd name="connsiteX25" fmla="*/ 2661516 w 5381443"/>
              <a:gd name="connsiteY25" fmla="*/ 1515303 h 2406163"/>
              <a:gd name="connsiteX26" fmla="*/ 2098281 w 5381443"/>
              <a:gd name="connsiteY26" fmla="*/ 548511 h 2406163"/>
              <a:gd name="connsiteX27" fmla="*/ 1867470 w 5381443"/>
              <a:gd name="connsiteY27" fmla="*/ 155842 h 2406163"/>
              <a:gd name="connsiteX28" fmla="*/ 1807227 w 5381443"/>
              <a:gd name="connsiteY28" fmla="*/ 250926 h 2406163"/>
              <a:gd name="connsiteX29" fmla="*/ 897048 w 5381443"/>
              <a:gd name="connsiteY29" fmla="*/ 1841923 h 2406163"/>
              <a:gd name="connsiteX30" fmla="*/ 932614 w 5381443"/>
              <a:gd name="connsiteY30" fmla="*/ 1914506 h 2406163"/>
              <a:gd name="connsiteX31" fmla="*/ 1715049 w 5381443"/>
              <a:gd name="connsiteY31" fmla="*/ 1914506 h 2406163"/>
              <a:gd name="connsiteX32" fmla="*/ 1749161 w 5381443"/>
              <a:gd name="connsiteY32" fmla="*/ 1841923 h 2406163"/>
              <a:gd name="connsiteX33" fmla="*/ 1617789 w 5381443"/>
              <a:gd name="connsiteY33" fmla="*/ 1617645 h 2406163"/>
              <a:gd name="connsiteX34" fmla="*/ 1617789 w 5381443"/>
              <a:gd name="connsiteY34" fmla="*/ 1516755 h 2406163"/>
              <a:gd name="connsiteX35" fmla="*/ 1825374 w 5381443"/>
              <a:gd name="connsiteY35" fmla="*/ 1153845 h 2406163"/>
              <a:gd name="connsiteX36" fmla="*/ 1913922 w 5381443"/>
              <a:gd name="connsiteY36" fmla="*/ 1153845 h 2406163"/>
              <a:gd name="connsiteX37" fmla="*/ 2408206 w 5381443"/>
              <a:gd name="connsiteY37" fmla="*/ 1995796 h 2406163"/>
              <a:gd name="connsiteX38" fmla="*/ 2408206 w 5381443"/>
              <a:gd name="connsiteY38" fmla="*/ 2068379 h 2406163"/>
              <a:gd name="connsiteX39" fmla="*/ 2215864 w 5381443"/>
              <a:gd name="connsiteY39" fmla="*/ 2402257 h 2406163"/>
              <a:gd name="connsiteX40" fmla="*/ 55824 w 5381443"/>
              <a:gd name="connsiteY40" fmla="*/ 2402257 h 2406163"/>
              <a:gd name="connsiteX41" fmla="*/ 662 w 5381443"/>
              <a:gd name="connsiteY41" fmla="*/ 2369594 h 2406163"/>
              <a:gd name="connsiteX42" fmla="*/ 455024 w 5381443"/>
              <a:gd name="connsiteY42" fmla="*/ 1593693 h 24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1443" h="2406163">
                <a:moveTo>
                  <a:pt x="1384059" y="0"/>
                </a:moveTo>
                <a:lnTo>
                  <a:pt x="2346286" y="0"/>
                </a:lnTo>
                <a:lnTo>
                  <a:pt x="2449578" y="177618"/>
                </a:lnTo>
                <a:cubicBezTo>
                  <a:pt x="2526514" y="310442"/>
                  <a:pt x="2604903" y="442541"/>
                  <a:pt x="2689824" y="587705"/>
                </a:cubicBezTo>
                <a:lnTo>
                  <a:pt x="2953297" y="134795"/>
                </a:lnTo>
                <a:lnTo>
                  <a:pt x="3031405" y="0"/>
                </a:lnTo>
                <a:lnTo>
                  <a:pt x="3996226" y="0"/>
                </a:lnTo>
                <a:lnTo>
                  <a:pt x="4212593" y="374315"/>
                </a:lnTo>
                <a:cubicBezTo>
                  <a:pt x="4593410" y="1027066"/>
                  <a:pt x="4972768" y="1679099"/>
                  <a:pt x="5350679" y="2330401"/>
                </a:cubicBezTo>
                <a:cubicBezTo>
                  <a:pt x="5363744" y="2352175"/>
                  <a:pt x="5384067" y="2371773"/>
                  <a:pt x="5381163" y="2402981"/>
                </a:cubicBezTo>
                <a:lnTo>
                  <a:pt x="3165962" y="2402981"/>
                </a:lnTo>
                <a:cubicBezTo>
                  <a:pt x="3105719" y="2296287"/>
                  <a:pt x="3046200" y="2185237"/>
                  <a:pt x="2983054" y="2081444"/>
                </a:cubicBezTo>
                <a:cubicBezTo>
                  <a:pt x="2960977" y="2056852"/>
                  <a:pt x="2958291" y="2020454"/>
                  <a:pt x="2976523" y="1992893"/>
                </a:cubicBezTo>
                <a:cubicBezTo>
                  <a:pt x="3142736" y="1709824"/>
                  <a:pt x="3308949" y="1427480"/>
                  <a:pt x="3471532" y="1142959"/>
                </a:cubicBezTo>
                <a:cubicBezTo>
                  <a:pt x="3509274" y="1076909"/>
                  <a:pt x="3531048" y="1093602"/>
                  <a:pt x="3560083" y="1142959"/>
                </a:cubicBezTo>
                <a:cubicBezTo>
                  <a:pt x="3632663" y="1269976"/>
                  <a:pt x="3705246" y="1396996"/>
                  <a:pt x="3783633" y="1523288"/>
                </a:cubicBezTo>
                <a:cubicBezTo>
                  <a:pt x="3800924" y="1550688"/>
                  <a:pt x="3797962" y="1586224"/>
                  <a:pt x="3776375" y="1610387"/>
                </a:cubicBezTo>
                <a:cubicBezTo>
                  <a:pt x="3736457" y="1682968"/>
                  <a:pt x="3695810" y="1755551"/>
                  <a:pt x="3656616" y="1823052"/>
                </a:cubicBezTo>
                <a:cubicBezTo>
                  <a:pt x="3610889" y="1905069"/>
                  <a:pt x="3611616" y="1907248"/>
                  <a:pt x="3703068" y="1907248"/>
                </a:cubicBezTo>
                <a:lnTo>
                  <a:pt x="4534133" y="1907248"/>
                </a:lnTo>
                <a:lnTo>
                  <a:pt x="4306225" y="1513852"/>
                </a:lnTo>
                <a:lnTo>
                  <a:pt x="3557179" y="220440"/>
                </a:lnTo>
                <a:cubicBezTo>
                  <a:pt x="3535403" y="182698"/>
                  <a:pt x="3520887" y="153666"/>
                  <a:pt x="3484596" y="214633"/>
                </a:cubicBezTo>
                <a:cubicBezTo>
                  <a:pt x="3382257" y="398266"/>
                  <a:pt x="3276287" y="577543"/>
                  <a:pt x="3171768" y="761176"/>
                </a:cubicBezTo>
                <a:cubicBezTo>
                  <a:pt x="3026605" y="1010860"/>
                  <a:pt x="2885069" y="1261267"/>
                  <a:pt x="2742809" y="1511675"/>
                </a:cubicBezTo>
                <a:cubicBezTo>
                  <a:pt x="2715953" y="1559579"/>
                  <a:pt x="2697082" y="1578450"/>
                  <a:pt x="2661516" y="1515303"/>
                </a:cubicBezTo>
                <a:cubicBezTo>
                  <a:pt x="2475707" y="1192314"/>
                  <a:pt x="2286269" y="867873"/>
                  <a:pt x="2098281" y="548511"/>
                </a:cubicBezTo>
                <a:lnTo>
                  <a:pt x="1867470" y="155842"/>
                </a:lnTo>
                <a:cubicBezTo>
                  <a:pt x="1842793" y="194311"/>
                  <a:pt x="1823195" y="221892"/>
                  <a:pt x="1807227" y="250926"/>
                </a:cubicBezTo>
                <a:cubicBezTo>
                  <a:pt x="1502870" y="783191"/>
                  <a:pt x="1199476" y="1313527"/>
                  <a:pt x="897048" y="1841923"/>
                </a:cubicBezTo>
                <a:cubicBezTo>
                  <a:pt x="871646" y="1886198"/>
                  <a:pt x="864388" y="1914506"/>
                  <a:pt x="932614" y="1914506"/>
                </a:cubicBezTo>
                <a:cubicBezTo>
                  <a:pt x="1193184" y="1914506"/>
                  <a:pt x="1454479" y="1914506"/>
                  <a:pt x="1715049" y="1914506"/>
                </a:cubicBezTo>
                <a:cubicBezTo>
                  <a:pt x="1787630" y="1914506"/>
                  <a:pt x="1774565" y="1886925"/>
                  <a:pt x="1749161" y="1841923"/>
                </a:cubicBezTo>
                <a:cubicBezTo>
                  <a:pt x="1704161" y="1769340"/>
                  <a:pt x="1662789" y="1691678"/>
                  <a:pt x="1617789" y="1617645"/>
                </a:cubicBezTo>
                <a:cubicBezTo>
                  <a:pt x="1595644" y="1587660"/>
                  <a:pt x="1595644" y="1546740"/>
                  <a:pt x="1617789" y="1516755"/>
                </a:cubicBezTo>
                <a:cubicBezTo>
                  <a:pt x="1690369" y="1397720"/>
                  <a:pt x="1757870" y="1276510"/>
                  <a:pt x="1825374" y="1153845"/>
                </a:cubicBezTo>
                <a:cubicBezTo>
                  <a:pt x="1855858" y="1098684"/>
                  <a:pt x="1877632" y="1089247"/>
                  <a:pt x="1913922" y="1153845"/>
                </a:cubicBezTo>
                <a:cubicBezTo>
                  <a:pt x="2076507" y="1435465"/>
                  <a:pt x="2242718" y="1715630"/>
                  <a:pt x="2408206" y="1995796"/>
                </a:cubicBezTo>
                <a:cubicBezTo>
                  <a:pt x="2423499" y="2017573"/>
                  <a:pt x="2423499" y="2046605"/>
                  <a:pt x="2408206" y="2068379"/>
                </a:cubicBezTo>
                <a:cubicBezTo>
                  <a:pt x="2342882" y="2178704"/>
                  <a:pt x="2279735" y="2291205"/>
                  <a:pt x="2215864" y="2402257"/>
                </a:cubicBezTo>
                <a:cubicBezTo>
                  <a:pt x="1495851" y="2402257"/>
                  <a:pt x="775837" y="2402257"/>
                  <a:pt x="55824" y="2402257"/>
                </a:cubicBezTo>
                <a:cubicBezTo>
                  <a:pt x="37678" y="2400078"/>
                  <a:pt x="-5871" y="2425483"/>
                  <a:pt x="662" y="2369594"/>
                </a:cubicBezTo>
                <a:cubicBezTo>
                  <a:pt x="153084" y="2111927"/>
                  <a:pt x="304781" y="1854987"/>
                  <a:pt x="455024" y="1593693"/>
                </a:cubicBezTo>
                <a:close/>
              </a:path>
            </a:pathLst>
          </a:custGeom>
          <a:solidFill>
            <a:schemeClr val="bg2">
              <a:alpha val="10000"/>
            </a:schemeClr>
          </a:solidFill>
          <a:ln w="33728" cap="flat">
            <a:noFill/>
            <a:prstDash val="solid"/>
            <a:miter/>
          </a:ln>
        </p:spPr>
        <p:txBody>
          <a:bodyPr wrap="square" rtlCol="0" anchor="ctr">
            <a:noAutofit/>
          </a:bodyPr>
          <a:lstStyle/>
          <a:p>
            <a:endParaRPr lang="en-PH"/>
          </a:p>
        </p:txBody>
      </p:sp>
      <p:sp>
        <p:nvSpPr>
          <p:cNvPr id="3" name="Title 2">
            <a:extLst>
              <a:ext uri="{FF2B5EF4-FFF2-40B4-BE49-F238E27FC236}">
                <a16:creationId xmlns:a16="http://schemas.microsoft.com/office/drawing/2014/main" id="{A669A81E-C945-0A6D-6D60-CCA15508C8BB}"/>
              </a:ext>
            </a:extLst>
          </p:cNvPr>
          <p:cNvSpPr>
            <a:spLocks noGrp="1"/>
          </p:cNvSpPr>
          <p:nvPr>
            <p:ph type="title"/>
          </p:nvPr>
        </p:nvSpPr>
        <p:spPr>
          <a:xfrm>
            <a:off x="304798" y="478972"/>
            <a:ext cx="5589008" cy="374468"/>
          </a:xfrm>
        </p:spPr>
        <p:txBody>
          <a:bodyPr/>
          <a:lstStyle/>
          <a:p>
            <a:r>
              <a:rPr lang="en-US" dirty="0"/>
              <a:t>WHAT ARE the USE CASES?</a:t>
            </a:r>
          </a:p>
        </p:txBody>
      </p:sp>
      <p:sp>
        <p:nvSpPr>
          <p:cNvPr id="8" name="Text Placeholder 7">
            <a:extLst>
              <a:ext uri="{FF2B5EF4-FFF2-40B4-BE49-F238E27FC236}">
                <a16:creationId xmlns:a16="http://schemas.microsoft.com/office/drawing/2014/main" id="{3ACAE22E-8AE7-D8B6-F0F5-13894E790111}"/>
              </a:ext>
            </a:extLst>
          </p:cNvPr>
          <p:cNvSpPr>
            <a:spLocks noGrp="1"/>
          </p:cNvSpPr>
          <p:nvPr>
            <p:ph type="body" sz="quarter" idx="11"/>
          </p:nvPr>
        </p:nvSpPr>
        <p:spPr>
          <a:xfrm>
            <a:off x="7203537" y="2756769"/>
            <a:ext cx="2299278" cy="316592"/>
          </a:xfrm>
        </p:spPr>
        <p:txBody>
          <a:bodyPr/>
          <a:lstStyle/>
          <a:p>
            <a:r>
              <a:rPr lang="en-US" b="1" dirty="0">
                <a:solidFill>
                  <a:schemeClr val="tx1"/>
                </a:solidFill>
              </a:rPr>
              <a:t>1. </a:t>
            </a:r>
            <a:r>
              <a:rPr lang="en-US" sz="2000" b="1" dirty="0">
                <a:solidFill>
                  <a:schemeClr val="tx1"/>
                </a:solidFill>
              </a:rPr>
              <a:t>Store</a:t>
            </a:r>
            <a:r>
              <a:rPr lang="en-US" b="1" dirty="0">
                <a:solidFill>
                  <a:schemeClr val="tx1"/>
                </a:solidFill>
              </a:rPr>
              <a:t> of Value</a:t>
            </a:r>
          </a:p>
        </p:txBody>
      </p:sp>
      <p:sp>
        <p:nvSpPr>
          <p:cNvPr id="12" name="TextBox 11">
            <a:extLst>
              <a:ext uri="{FF2B5EF4-FFF2-40B4-BE49-F238E27FC236}">
                <a16:creationId xmlns:a16="http://schemas.microsoft.com/office/drawing/2014/main" id="{625116C5-09B4-4CC7-8EDC-33F60EF8A231}"/>
              </a:ext>
            </a:extLst>
          </p:cNvPr>
          <p:cNvSpPr txBox="1"/>
          <p:nvPr/>
        </p:nvSpPr>
        <p:spPr>
          <a:xfrm>
            <a:off x="5234149" y="3268521"/>
            <a:ext cx="6653047" cy="1346602"/>
          </a:xfrm>
          <a:prstGeom prst="rect">
            <a:avLst/>
          </a:prstGeom>
          <a:noFill/>
        </p:spPr>
        <p:txBody>
          <a:bodyPr wrap="square" lIns="0" tIns="0" rIns="0" bIns="0" anchor="ctr">
            <a:noAutofit/>
          </a:bodyPr>
          <a:lstStyle/>
          <a:p>
            <a:pPr algn="ctr"/>
            <a:r>
              <a:rPr lang="en-PH" sz="2000" b="1" dirty="0">
                <a:solidFill>
                  <a:schemeClr val="bg1"/>
                </a:solidFill>
                <a:effectLst/>
                <a:ea typeface="Calibri" panose="020F0502020204030204" pitchFamily="34" charset="0"/>
                <a:cs typeface="Times New Roman" panose="02020603050405020304" pitchFamily="18" charset="0"/>
              </a:rPr>
              <a:t>Retains future purchasing power</a:t>
            </a:r>
          </a:p>
          <a:p>
            <a:pPr algn="ctr"/>
            <a:endParaRPr lang="en-PH" sz="2000" b="1" dirty="0">
              <a:solidFill>
                <a:schemeClr val="bg1"/>
              </a:solidFill>
              <a:ea typeface="Calibri" panose="020F0502020204030204" pitchFamily="34" charset="0"/>
              <a:cs typeface="Times New Roman" panose="02020603050405020304" pitchFamily="18" charset="0"/>
            </a:endParaRPr>
          </a:p>
          <a:p>
            <a:pPr algn="ctr"/>
            <a:r>
              <a:rPr lang="en-PH" sz="2000" b="1" dirty="0">
                <a:solidFill>
                  <a:schemeClr val="bg1"/>
                </a:solidFill>
                <a:ea typeface="Calibri" panose="020F0502020204030204" pitchFamily="34" charset="0"/>
                <a:cs typeface="Times New Roman" panose="02020603050405020304" pitchFamily="18" charset="0"/>
              </a:rPr>
              <a:t>Readily exchangeable for something else</a:t>
            </a:r>
          </a:p>
          <a:p>
            <a:endParaRPr lang="en-PH" sz="2000" b="1" dirty="0">
              <a:solidFill>
                <a:schemeClr val="bg1"/>
              </a:solidFill>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FFCB0023-B785-783C-D6E6-EEAF59402980}"/>
              </a:ext>
            </a:extLst>
          </p:cNvPr>
          <p:cNvPicPr>
            <a:picLocks/>
          </p:cNvPicPr>
          <p:nvPr/>
        </p:nvPicPr>
        <p:blipFill rotWithShape="1">
          <a:blip r:embed="rId3"/>
          <a:srcRect l="10056" t="20095" r="56621" b="29920"/>
          <a:stretch/>
        </p:blipFill>
        <p:spPr>
          <a:xfrm>
            <a:off x="531404" y="1576496"/>
            <a:ext cx="4226576" cy="4226576"/>
          </a:xfrm>
          <a:prstGeom prst="ellipse">
            <a:avLst/>
          </a:prstGeom>
          <a:solidFill>
            <a:schemeClr val="bg2"/>
          </a:solidFill>
          <a:ln w="76200">
            <a:solidFill>
              <a:schemeClr val="accent1"/>
            </a:solidFill>
          </a:ln>
          <a:effectLst>
            <a:outerShdw blurRad="114300" dist="12700" dir="5400000" algn="t" rotWithShape="0">
              <a:prstClr val="black">
                <a:alpha val="24000"/>
              </a:prstClr>
            </a:outerShdw>
          </a:effectLst>
        </p:spPr>
      </p:pic>
      <p:sp>
        <p:nvSpPr>
          <p:cNvPr id="11" name="TextBox 10">
            <a:extLst>
              <a:ext uri="{FF2B5EF4-FFF2-40B4-BE49-F238E27FC236}">
                <a16:creationId xmlns:a16="http://schemas.microsoft.com/office/drawing/2014/main" id="{8C2D1F08-1C9F-E15F-C274-0F2EC80435C1}"/>
              </a:ext>
            </a:extLst>
          </p:cNvPr>
          <p:cNvSpPr txBox="1"/>
          <p:nvPr/>
        </p:nvSpPr>
        <p:spPr>
          <a:xfrm>
            <a:off x="11737181" y="6210300"/>
            <a:ext cx="150015"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2"/>
                </a:solidFill>
              </a:rPr>
              <a:pPr algn="r"/>
              <a:t>9</a:t>
            </a:fld>
            <a:endParaRPr lang="en-US" sz="1350" dirty="0">
              <a:solidFill>
                <a:schemeClr val="bg2"/>
              </a:solidFill>
            </a:endParaRPr>
          </a:p>
        </p:txBody>
      </p:sp>
      <p:sp>
        <p:nvSpPr>
          <p:cNvPr id="13" name="TextBox 12">
            <a:extLst>
              <a:ext uri="{FF2B5EF4-FFF2-40B4-BE49-F238E27FC236}">
                <a16:creationId xmlns:a16="http://schemas.microsoft.com/office/drawing/2014/main" id="{7EBF572E-2E4E-0317-A3A0-445487B82196}"/>
              </a:ext>
            </a:extLst>
          </p:cNvPr>
          <p:cNvSpPr txBox="1"/>
          <p:nvPr/>
        </p:nvSpPr>
        <p:spPr>
          <a:xfrm>
            <a:off x="8959626" y="6347085"/>
            <a:ext cx="2501106" cy="297930"/>
          </a:xfrm>
          <a:prstGeom prst="rect">
            <a:avLst/>
          </a:prstGeom>
          <a:noFill/>
        </p:spPr>
        <p:txBody>
          <a:bodyPr wrap="square" lIns="0" tIns="0" rIns="0" bIns="0" rtlCol="0" anchor="ctr" anchorCtr="0">
            <a:noAutofit/>
          </a:bodyPr>
          <a:lstStyle/>
          <a:p>
            <a:pPr algn="r"/>
            <a:r>
              <a:rPr lang="en-US" sz="900" dirty="0">
                <a:solidFill>
                  <a:schemeClr val="bg2"/>
                </a:solidFill>
              </a:rPr>
              <a:t>© OMNIMODUS, LLC 2022</a:t>
            </a:r>
          </a:p>
        </p:txBody>
      </p:sp>
      <p:cxnSp>
        <p:nvCxnSpPr>
          <p:cNvPr id="15" name="Straight Connector 14">
            <a:extLst>
              <a:ext uri="{FF2B5EF4-FFF2-40B4-BE49-F238E27FC236}">
                <a16:creationId xmlns:a16="http://schemas.microsoft.com/office/drawing/2014/main" id="{E3B142A8-699A-15DB-51CE-87D5F73E50E3}"/>
              </a:ext>
            </a:extLst>
          </p:cNvPr>
          <p:cNvCxnSpPr>
            <a:cxnSpLocks/>
          </p:cNvCxnSpPr>
          <p:nvPr/>
        </p:nvCxnSpPr>
        <p:spPr>
          <a:xfrm>
            <a:off x="11598956" y="6396836"/>
            <a:ext cx="0" cy="198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6081EF86-0851-A8EA-BF80-A9BACCB665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272" y="6393657"/>
            <a:ext cx="2415924" cy="252410"/>
          </a:xfrm>
          <a:prstGeom prst="rect">
            <a:avLst/>
          </a:prstGeom>
        </p:spPr>
      </p:pic>
    </p:spTree>
    <p:extLst>
      <p:ext uri="{BB962C8B-B14F-4D97-AF65-F5344CB8AC3E}">
        <p14:creationId xmlns:p14="http://schemas.microsoft.com/office/powerpoint/2010/main" val="41296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odus">
      <a:dk1>
        <a:sysClr val="windowText" lastClr="000000"/>
      </a:dk1>
      <a:lt1>
        <a:sysClr val="window" lastClr="FFFFFF"/>
      </a:lt1>
      <a:dk2>
        <a:srgbClr val="263D46"/>
      </a:dk2>
      <a:lt2>
        <a:srgbClr val="D7DFE8"/>
      </a:lt2>
      <a:accent1>
        <a:srgbClr val="0FABC4"/>
      </a:accent1>
      <a:accent2>
        <a:srgbClr val="0F2649"/>
      </a:accent2>
      <a:accent3>
        <a:srgbClr val="57D1A5"/>
      </a:accent3>
      <a:accent4>
        <a:srgbClr val="6674D8"/>
      </a:accent4>
      <a:accent5>
        <a:srgbClr val="DA4A4A"/>
      </a:accent5>
      <a:accent6>
        <a:srgbClr val="FFA54B"/>
      </a:accent6>
      <a:hlink>
        <a:srgbClr val="4B719F"/>
      </a:hlink>
      <a:folHlink>
        <a:srgbClr val="B6C9D8"/>
      </a:folHlink>
    </a:clrScheme>
    <a:fontScheme name="Custom 26">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e6c640-2d8d-4192-9f5f-e28383890a62" xsi:nil="true"/>
    <lcf76f155ced4ddcb4097134ff3c332f xmlns="93f91377-ec8c-4634-b377-91a839aded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30CDFC82A4D7499CF726819E53278B" ma:contentTypeVersion="16" ma:contentTypeDescription="Create a new document." ma:contentTypeScope="" ma:versionID="e653e6d3a4733f3da909bc0ed7a35f75">
  <xsd:schema xmlns:xsd="http://www.w3.org/2001/XMLSchema" xmlns:xs="http://www.w3.org/2001/XMLSchema" xmlns:p="http://schemas.microsoft.com/office/2006/metadata/properties" xmlns:ns2="93f91377-ec8c-4634-b377-91a839aded37" xmlns:ns3="f5e6c640-2d8d-4192-9f5f-e28383890a62" targetNamespace="http://schemas.microsoft.com/office/2006/metadata/properties" ma:root="true" ma:fieldsID="bd9cbbea3ee30bb2ca208454af67965f" ns2:_="" ns3:_="">
    <xsd:import namespace="93f91377-ec8c-4634-b377-91a839aded37"/>
    <xsd:import namespace="f5e6c640-2d8d-4192-9f5f-e28383890a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91377-ec8c-4634-b377-91a839ade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e6c640-2d8d-4192-9f5f-e28383890a6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68d852c-25e8-4b53-aa7b-0d46a7307940}" ma:internalName="TaxCatchAll" ma:showField="CatchAllData" ma:web="f5e6c640-2d8d-4192-9f5f-e28383890a6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2.xml><?xml version="1.0" encoding="utf-8"?>
<ds:datastoreItem xmlns:ds="http://schemas.openxmlformats.org/officeDocument/2006/customXml" ds:itemID="{7ADD4A1F-2AFD-42A8-A959-40AF59A2239D}">
  <ds:schemaRef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f5e6c640-2d8d-4192-9f5f-e28383890a62"/>
    <ds:schemaRef ds:uri="http://schemas.microsoft.com/office/2006/documentManagement/types"/>
    <ds:schemaRef ds:uri="93f91377-ec8c-4634-b377-91a839aded3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B04F0E6-BEAD-491E-B6E4-FDB80B178458}">
  <ds:schemaRefs>
    <ds:schemaRef ds:uri="93f91377-ec8c-4634-b377-91a839aded37"/>
    <ds:schemaRef ds:uri="f5e6c640-2d8d-4192-9f5f-e28383890a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396</TotalTime>
  <Words>1712</Words>
  <Application>Microsoft Office PowerPoint</Application>
  <PresentationFormat>Widescreen</PresentationFormat>
  <Paragraphs>285</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quadaptor</vt:lpstr>
      <vt:lpstr>quadaptor</vt:lpstr>
      <vt:lpstr>Roboto</vt:lpstr>
      <vt:lpstr>Calibri</vt:lpstr>
      <vt:lpstr>Times New Roman</vt:lpstr>
      <vt:lpstr>Century Gothic</vt:lpstr>
      <vt:lpstr>Office Theme</vt:lpstr>
      <vt:lpstr>PowerPoint Presentation</vt:lpstr>
      <vt:lpstr>PowerPoint Presentation</vt:lpstr>
      <vt:lpstr>PowerPoint Presentation</vt:lpstr>
      <vt:lpstr>PowerPoint Presentation</vt:lpstr>
      <vt:lpstr>PowerPoint Presentation</vt:lpstr>
      <vt:lpstr>CRYPTOCURRENCY  PROBLEMS</vt:lpstr>
      <vt:lpstr>Problem #2 SIDE NOTE</vt:lpstr>
      <vt:lpstr>SOLUTION</vt:lpstr>
      <vt:lpstr>WHAT ARE the USE CASES?</vt:lpstr>
      <vt:lpstr>PowerPoint Presentation</vt:lpstr>
      <vt:lpstr>PowerPoint Presentation</vt:lpstr>
      <vt:lpstr>PowerPoint Presentation</vt:lpstr>
      <vt:lpstr>PowerPoint Presentation</vt:lpstr>
      <vt:lpstr>PowerPoint Presentation</vt:lpstr>
      <vt:lpstr>7. COIN USE CASE VERSE COMPANY / PLATFORM USE CASE</vt:lpstr>
      <vt:lpstr>8. Services </vt:lpstr>
      <vt:lpstr>MODUS Legalities</vt:lpstr>
      <vt:lpstr>TIMELINE</vt:lpstr>
      <vt:lpstr>MODUS Tokenomics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George Leroe</cp:lastModifiedBy>
  <cp:revision>112</cp:revision>
  <dcterms:created xsi:type="dcterms:W3CDTF">2016-04-18T22:13:42Z</dcterms:created>
  <dcterms:modified xsi:type="dcterms:W3CDTF">2022-07-06T14:20:42Z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0x0101002930CDFC82A4D7499CF726819E53278B</vt:lpwstr>
  </property>
  <property fmtid="{D5CDD505-2E9C-101B-9397-08002B2CF9AE}" pid="3" name="_dlc_DocIdItemGuid">
    <vt:lpwstr>1746f314-9625-41b6-84a3-8b69cedb1e99</vt:lpwstr>
  </property>
  <property fmtid="{D5CDD505-2E9C-101B-9397-08002B2CF9AE}" pid="4" name="Access">
    <vt:lpwstr/>
  </property>
  <property fmtid="{D5CDD505-2E9C-101B-9397-08002B2CF9AE}" pid="5" name="MediaServiceImageTags">
    <vt:lpwstr/>
  </property>
</Properties>
</file>